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Lst>
  <p:notesMasterIdLst>
    <p:notesMasterId r:id="rId26"/>
  </p:notesMasterIdLst>
  <p:sldIdLst>
    <p:sldId id="256" r:id="rId3"/>
    <p:sldId id="257" r:id="rId4"/>
    <p:sldId id="280" r:id="rId5"/>
    <p:sldId id="258" r:id="rId6"/>
    <p:sldId id="259" r:id="rId7"/>
    <p:sldId id="260" r:id="rId8"/>
    <p:sldId id="261" r:id="rId9"/>
    <p:sldId id="262" r:id="rId10"/>
    <p:sldId id="263" r:id="rId11"/>
    <p:sldId id="264" r:id="rId12"/>
    <p:sldId id="265" r:id="rId13"/>
    <p:sldId id="266" r:id="rId14"/>
    <p:sldId id="267" r:id="rId15"/>
    <p:sldId id="268" r:id="rId16"/>
    <p:sldId id="279" r:id="rId17"/>
    <p:sldId id="269" r:id="rId18"/>
    <p:sldId id="271" r:id="rId19"/>
    <p:sldId id="272" r:id="rId20"/>
    <p:sldId id="273" r:id="rId21"/>
    <p:sldId id="274" r:id="rId22"/>
    <p:sldId id="275" r:id="rId23"/>
    <p:sldId id="276"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F6B474-0E0E-46E9-8917-9A43934BEB17}" type="doc">
      <dgm:prSet loTypeId="urn:microsoft.com/office/officeart/2005/8/layout/default#1" loCatId="list" qsTypeId="urn:microsoft.com/office/officeart/2005/8/quickstyle/simple1" qsCatId="simple" csTypeId="urn:microsoft.com/office/officeart/2005/8/colors/colorful1#1" csCatId="colorful"/>
      <dgm:spPr/>
      <dgm:t>
        <a:bodyPr/>
        <a:lstStyle/>
        <a:p>
          <a:endParaRPr lang="en-US"/>
        </a:p>
      </dgm:t>
    </dgm:pt>
    <dgm:pt modelId="{E70C1520-8071-441A-BE9D-C3D40A1D4E6C}">
      <dgm:prSet/>
      <dgm:spPr/>
      <dgm:t>
        <a:bodyPr/>
        <a:lstStyle/>
        <a:p>
          <a:r>
            <a:rPr lang="it-IT"/>
            <a:t>Otto sono i principi che guidano il nostro agire educativo:</a:t>
          </a:r>
          <a:endParaRPr lang="en-US"/>
        </a:p>
      </dgm:t>
    </dgm:pt>
    <dgm:pt modelId="{CD55BA47-31E2-4542-A909-DFEBAA385422}" type="parTrans" cxnId="{43CC8EE5-A8CD-4B69-A56B-C2BE67F89BDE}">
      <dgm:prSet/>
      <dgm:spPr/>
      <dgm:t>
        <a:bodyPr/>
        <a:lstStyle/>
        <a:p>
          <a:endParaRPr lang="en-US"/>
        </a:p>
      </dgm:t>
    </dgm:pt>
    <dgm:pt modelId="{A97616B7-F1CE-4D18-8DE5-7175F782539F}" type="sibTrans" cxnId="{43CC8EE5-A8CD-4B69-A56B-C2BE67F89BDE}">
      <dgm:prSet/>
      <dgm:spPr/>
      <dgm:t>
        <a:bodyPr/>
        <a:lstStyle/>
        <a:p>
          <a:endParaRPr lang="en-US"/>
        </a:p>
      </dgm:t>
    </dgm:pt>
    <dgm:pt modelId="{D87607C0-514F-4C5B-8EB5-2F42ABC1610F}">
      <dgm:prSet/>
      <dgm:spPr/>
      <dgm:t>
        <a:bodyPr/>
        <a:lstStyle/>
        <a:p>
          <a:r>
            <a:rPr lang="it-IT"/>
            <a:t>Ciascun bambino ha una propria storia ed è riconosciuto nella sua unicità;</a:t>
          </a:r>
          <a:endParaRPr lang="en-US"/>
        </a:p>
      </dgm:t>
    </dgm:pt>
    <dgm:pt modelId="{2534CD7B-7C43-4339-98EC-5E29F6D92171}" type="parTrans" cxnId="{139A7260-635F-4B1E-AE34-F2D16E3C6104}">
      <dgm:prSet/>
      <dgm:spPr/>
      <dgm:t>
        <a:bodyPr/>
        <a:lstStyle/>
        <a:p>
          <a:endParaRPr lang="en-US"/>
        </a:p>
      </dgm:t>
    </dgm:pt>
    <dgm:pt modelId="{1C971135-42FD-40D1-9270-66D0D9228EAD}" type="sibTrans" cxnId="{139A7260-635F-4B1E-AE34-F2D16E3C6104}">
      <dgm:prSet/>
      <dgm:spPr/>
      <dgm:t>
        <a:bodyPr/>
        <a:lstStyle/>
        <a:p>
          <a:endParaRPr lang="en-US"/>
        </a:p>
      </dgm:t>
    </dgm:pt>
    <dgm:pt modelId="{6BB7C16A-6462-4F24-BD20-FBD65BB471F8}">
      <dgm:prSet/>
      <dgm:spPr/>
      <dgm:t>
        <a:bodyPr/>
        <a:lstStyle/>
        <a:p>
          <a:r>
            <a:rPr lang="it-IT"/>
            <a:t>I bambini sono attivi e motivati dal piacere e dalla gioia di sperimentare nella loro interazione con l’ambiente;</a:t>
          </a:r>
          <a:endParaRPr lang="en-US"/>
        </a:p>
      </dgm:t>
    </dgm:pt>
    <dgm:pt modelId="{EE8A48FE-902F-4065-83C3-55D84734E7D2}" type="parTrans" cxnId="{F8185AA9-F456-4DFA-9B1C-552FBC3518A6}">
      <dgm:prSet/>
      <dgm:spPr/>
      <dgm:t>
        <a:bodyPr/>
        <a:lstStyle/>
        <a:p>
          <a:endParaRPr lang="en-US"/>
        </a:p>
      </dgm:t>
    </dgm:pt>
    <dgm:pt modelId="{8B1618E1-8D05-48B0-9AFD-3F28520D1567}" type="sibTrans" cxnId="{F8185AA9-F456-4DFA-9B1C-552FBC3518A6}">
      <dgm:prSet/>
      <dgm:spPr/>
      <dgm:t>
        <a:bodyPr/>
        <a:lstStyle/>
        <a:p>
          <a:endParaRPr lang="en-US"/>
        </a:p>
      </dgm:t>
    </dgm:pt>
    <dgm:pt modelId="{99F0630B-353F-4EB4-BB4F-D779627144C6}">
      <dgm:prSet/>
      <dgm:spPr/>
      <dgm:t>
        <a:bodyPr/>
        <a:lstStyle/>
        <a:p>
          <a:r>
            <a:rPr lang="it-IT"/>
            <a:t>I bambini sono attenti osservatori e ricercatori, fanno delle ipotesi e danno forma ai loro pensieri attraverso i “cento linguaggi”;</a:t>
          </a:r>
          <a:endParaRPr lang="en-US"/>
        </a:p>
      </dgm:t>
    </dgm:pt>
    <dgm:pt modelId="{B4772D0E-86C2-45F2-8BCB-46B4DD9DF4E5}" type="parTrans" cxnId="{A6FCA962-AAD9-4D08-8832-76E4CD483B91}">
      <dgm:prSet/>
      <dgm:spPr/>
      <dgm:t>
        <a:bodyPr/>
        <a:lstStyle/>
        <a:p>
          <a:endParaRPr lang="en-US"/>
        </a:p>
      </dgm:t>
    </dgm:pt>
    <dgm:pt modelId="{A1D8DC2D-CD19-44B3-85C2-2295AD6A131F}" type="sibTrans" cxnId="{A6FCA962-AAD9-4D08-8832-76E4CD483B91}">
      <dgm:prSet/>
      <dgm:spPr/>
      <dgm:t>
        <a:bodyPr/>
        <a:lstStyle/>
        <a:p>
          <a:endParaRPr lang="en-US"/>
        </a:p>
      </dgm:t>
    </dgm:pt>
    <dgm:pt modelId="{333E6A72-7AAA-4F56-9E6D-5C64343EB8B5}">
      <dgm:prSet/>
      <dgm:spPr/>
      <dgm:t>
        <a:bodyPr/>
        <a:lstStyle/>
        <a:p>
          <a:r>
            <a:rPr lang="it-IT"/>
            <a:t>I bambini apprendono interagendo con gli altri attraverso il dialogo, il confronto di punti di vista diversi;</a:t>
          </a:r>
          <a:endParaRPr lang="en-US"/>
        </a:p>
      </dgm:t>
    </dgm:pt>
    <dgm:pt modelId="{96682C4C-ACE6-4928-9C7D-1002C9983337}" type="parTrans" cxnId="{EA6907FA-D853-42A5-A36E-3EB07D82272B}">
      <dgm:prSet/>
      <dgm:spPr/>
      <dgm:t>
        <a:bodyPr/>
        <a:lstStyle/>
        <a:p>
          <a:endParaRPr lang="en-US"/>
        </a:p>
      </dgm:t>
    </dgm:pt>
    <dgm:pt modelId="{11B63AF7-8660-4669-B5F5-681DB1A3F465}" type="sibTrans" cxnId="{EA6907FA-D853-42A5-A36E-3EB07D82272B}">
      <dgm:prSet/>
      <dgm:spPr/>
      <dgm:t>
        <a:bodyPr/>
        <a:lstStyle/>
        <a:p>
          <a:endParaRPr lang="en-US"/>
        </a:p>
      </dgm:t>
    </dgm:pt>
    <dgm:pt modelId="{D9C3B3EA-3F5C-46F2-9BCD-01151FFC8CB1}">
      <dgm:prSet/>
      <dgm:spPr/>
      <dgm:t>
        <a:bodyPr/>
        <a:lstStyle/>
        <a:p>
          <a:r>
            <a:rPr lang="it-IT"/>
            <a:t>I bambini sono capaci di autodeterminarsi;</a:t>
          </a:r>
          <a:endParaRPr lang="en-US"/>
        </a:p>
      </dgm:t>
    </dgm:pt>
    <dgm:pt modelId="{4540D0A2-F646-45F1-94BD-3C29CB5E0AA7}" type="parTrans" cxnId="{D95FCCC4-1363-4148-9C13-B531356868FC}">
      <dgm:prSet/>
      <dgm:spPr/>
      <dgm:t>
        <a:bodyPr/>
        <a:lstStyle/>
        <a:p>
          <a:endParaRPr lang="en-US"/>
        </a:p>
      </dgm:t>
    </dgm:pt>
    <dgm:pt modelId="{8E9B535E-5BC1-49D9-BE2C-E64AD2D6FF9F}" type="sibTrans" cxnId="{D95FCCC4-1363-4148-9C13-B531356868FC}">
      <dgm:prSet/>
      <dgm:spPr/>
      <dgm:t>
        <a:bodyPr/>
        <a:lstStyle/>
        <a:p>
          <a:endParaRPr lang="en-US"/>
        </a:p>
      </dgm:t>
    </dgm:pt>
    <dgm:pt modelId="{3C370553-E3E4-4664-9E84-C083BAF2BD6C}">
      <dgm:prSet/>
      <dgm:spPr/>
      <dgm:t>
        <a:bodyPr/>
        <a:lstStyle/>
        <a:p>
          <a:r>
            <a:rPr lang="it-IT"/>
            <a:t>I bambini hanno diritto di avere costanza e continuità temporale, di avere momenti pensati ma non rigidamente programmati dagli adulti;</a:t>
          </a:r>
          <a:endParaRPr lang="en-US"/>
        </a:p>
      </dgm:t>
    </dgm:pt>
    <dgm:pt modelId="{76D08490-161F-47F1-BE62-15D6FEB479A2}" type="parTrans" cxnId="{8D8D0A66-BA2A-486B-8417-ACF35F57F447}">
      <dgm:prSet/>
      <dgm:spPr/>
      <dgm:t>
        <a:bodyPr/>
        <a:lstStyle/>
        <a:p>
          <a:endParaRPr lang="en-US"/>
        </a:p>
      </dgm:t>
    </dgm:pt>
    <dgm:pt modelId="{D5E49B2E-A106-4EFC-BE7F-42948BDF4F5C}" type="sibTrans" cxnId="{8D8D0A66-BA2A-486B-8417-ACF35F57F447}">
      <dgm:prSet/>
      <dgm:spPr/>
      <dgm:t>
        <a:bodyPr/>
        <a:lstStyle/>
        <a:p>
          <a:endParaRPr lang="en-US"/>
        </a:p>
      </dgm:t>
    </dgm:pt>
    <dgm:pt modelId="{979B4114-7070-43AB-B8BC-917333FB6907}">
      <dgm:prSet/>
      <dgm:spPr/>
      <dgm:t>
        <a:bodyPr/>
        <a:lstStyle/>
        <a:p>
          <a:r>
            <a:rPr lang="it-IT"/>
            <a:t>I bambini sono capaci di autoregolarsi;</a:t>
          </a:r>
          <a:endParaRPr lang="en-US"/>
        </a:p>
      </dgm:t>
    </dgm:pt>
    <dgm:pt modelId="{27F93964-49FD-431C-BAB3-8C4998B87A5C}" type="parTrans" cxnId="{8023E04F-99E1-46B5-9DDB-7091C5E27F02}">
      <dgm:prSet/>
      <dgm:spPr/>
      <dgm:t>
        <a:bodyPr/>
        <a:lstStyle/>
        <a:p>
          <a:endParaRPr lang="en-US"/>
        </a:p>
      </dgm:t>
    </dgm:pt>
    <dgm:pt modelId="{73915654-1016-43B7-B1D3-16C353F6310F}" type="sibTrans" cxnId="{8023E04F-99E1-46B5-9DDB-7091C5E27F02}">
      <dgm:prSet/>
      <dgm:spPr/>
      <dgm:t>
        <a:bodyPr/>
        <a:lstStyle/>
        <a:p>
          <a:endParaRPr lang="en-US"/>
        </a:p>
      </dgm:t>
    </dgm:pt>
    <dgm:pt modelId="{1719AD48-857A-4EDD-9E3D-CC554C0F37CD}">
      <dgm:prSet/>
      <dgm:spPr/>
      <dgm:t>
        <a:bodyPr/>
        <a:lstStyle/>
        <a:p>
          <a:r>
            <a:rPr lang="it-IT"/>
            <a:t>I bambini hanno il diritto di poter esprimere la propria emotività e di avere accanto adulti capaci di sostenerli.</a:t>
          </a:r>
          <a:endParaRPr lang="en-US"/>
        </a:p>
      </dgm:t>
    </dgm:pt>
    <dgm:pt modelId="{5AD47A37-1D2A-48FD-BF97-51C42F4AD093}" type="parTrans" cxnId="{51C90A08-6B76-4138-9EFD-B5DB2659A9F7}">
      <dgm:prSet/>
      <dgm:spPr/>
      <dgm:t>
        <a:bodyPr/>
        <a:lstStyle/>
        <a:p>
          <a:endParaRPr lang="en-US"/>
        </a:p>
      </dgm:t>
    </dgm:pt>
    <dgm:pt modelId="{910D0ACB-0E6C-4A80-B0B0-688D00D01A27}" type="sibTrans" cxnId="{51C90A08-6B76-4138-9EFD-B5DB2659A9F7}">
      <dgm:prSet/>
      <dgm:spPr/>
      <dgm:t>
        <a:bodyPr/>
        <a:lstStyle/>
        <a:p>
          <a:endParaRPr lang="en-US"/>
        </a:p>
      </dgm:t>
    </dgm:pt>
    <dgm:pt modelId="{9DB490D9-46C8-4B85-A6A6-43D751C9B64D}" type="pres">
      <dgm:prSet presAssocID="{09F6B474-0E0E-46E9-8917-9A43934BEB17}" presName="diagram" presStyleCnt="0">
        <dgm:presLayoutVars>
          <dgm:dir/>
          <dgm:resizeHandles val="exact"/>
        </dgm:presLayoutVars>
      </dgm:prSet>
      <dgm:spPr/>
    </dgm:pt>
    <dgm:pt modelId="{DC93381D-0082-4C64-9F30-2E1C88E2919D}" type="pres">
      <dgm:prSet presAssocID="{E70C1520-8071-441A-BE9D-C3D40A1D4E6C}" presName="node" presStyleLbl="node1" presStyleIdx="0" presStyleCnt="1" custLinFactNeighborX="2113" custLinFactNeighborY="-21040">
        <dgm:presLayoutVars>
          <dgm:bulletEnabled val="1"/>
        </dgm:presLayoutVars>
      </dgm:prSet>
      <dgm:spPr/>
    </dgm:pt>
  </dgm:ptLst>
  <dgm:cxnLst>
    <dgm:cxn modelId="{51C90A08-6B76-4138-9EFD-B5DB2659A9F7}" srcId="{E70C1520-8071-441A-BE9D-C3D40A1D4E6C}" destId="{1719AD48-857A-4EDD-9E3D-CC554C0F37CD}" srcOrd="7" destOrd="0" parTransId="{5AD47A37-1D2A-48FD-BF97-51C42F4AD093}" sibTransId="{910D0ACB-0E6C-4A80-B0B0-688D00D01A27}"/>
    <dgm:cxn modelId="{139A7260-635F-4B1E-AE34-F2D16E3C6104}" srcId="{E70C1520-8071-441A-BE9D-C3D40A1D4E6C}" destId="{D87607C0-514F-4C5B-8EB5-2F42ABC1610F}" srcOrd="0" destOrd="0" parTransId="{2534CD7B-7C43-4339-98EC-5E29F6D92171}" sibTransId="{1C971135-42FD-40D1-9270-66D0D9228EAD}"/>
    <dgm:cxn modelId="{4C8A5741-1F28-4DF1-BA62-EDBB17E11A40}" type="presOf" srcId="{09F6B474-0E0E-46E9-8917-9A43934BEB17}" destId="{9DB490D9-46C8-4B85-A6A6-43D751C9B64D}" srcOrd="0" destOrd="0" presId="urn:microsoft.com/office/officeart/2005/8/layout/default#1"/>
    <dgm:cxn modelId="{A6FCA962-AAD9-4D08-8832-76E4CD483B91}" srcId="{E70C1520-8071-441A-BE9D-C3D40A1D4E6C}" destId="{99F0630B-353F-4EB4-BB4F-D779627144C6}" srcOrd="2" destOrd="0" parTransId="{B4772D0E-86C2-45F2-8BCB-46B4DD9DF4E5}" sibTransId="{A1D8DC2D-CD19-44B3-85C2-2295AD6A131F}"/>
    <dgm:cxn modelId="{09043F44-6D41-4D2B-9F24-97B64E87E03B}" type="presOf" srcId="{333E6A72-7AAA-4F56-9E6D-5C64343EB8B5}" destId="{DC93381D-0082-4C64-9F30-2E1C88E2919D}" srcOrd="0" destOrd="4" presId="urn:microsoft.com/office/officeart/2005/8/layout/default#1"/>
    <dgm:cxn modelId="{8D8D0A66-BA2A-486B-8417-ACF35F57F447}" srcId="{E70C1520-8071-441A-BE9D-C3D40A1D4E6C}" destId="{3C370553-E3E4-4664-9E84-C083BAF2BD6C}" srcOrd="5" destOrd="0" parTransId="{76D08490-161F-47F1-BE62-15D6FEB479A2}" sibTransId="{D5E49B2E-A106-4EFC-BE7F-42948BDF4F5C}"/>
    <dgm:cxn modelId="{8023E04F-99E1-46B5-9DDB-7091C5E27F02}" srcId="{E70C1520-8071-441A-BE9D-C3D40A1D4E6C}" destId="{979B4114-7070-43AB-B8BC-917333FB6907}" srcOrd="6" destOrd="0" parTransId="{27F93964-49FD-431C-BAB3-8C4998B87A5C}" sibTransId="{73915654-1016-43B7-B1D3-16C353F6310F}"/>
    <dgm:cxn modelId="{C5ED6B73-C886-450B-BF8A-538574799295}" type="presOf" srcId="{3C370553-E3E4-4664-9E84-C083BAF2BD6C}" destId="{DC93381D-0082-4C64-9F30-2E1C88E2919D}" srcOrd="0" destOrd="6" presId="urn:microsoft.com/office/officeart/2005/8/layout/default#1"/>
    <dgm:cxn modelId="{66BBE07B-FB68-4A95-AF64-B38BE9831E1D}" type="presOf" srcId="{D87607C0-514F-4C5B-8EB5-2F42ABC1610F}" destId="{DC93381D-0082-4C64-9F30-2E1C88E2919D}" srcOrd="0" destOrd="1" presId="urn:microsoft.com/office/officeart/2005/8/layout/default#1"/>
    <dgm:cxn modelId="{6F9C74A8-003B-4CF9-944A-50B8870291D5}" type="presOf" srcId="{979B4114-7070-43AB-B8BC-917333FB6907}" destId="{DC93381D-0082-4C64-9F30-2E1C88E2919D}" srcOrd="0" destOrd="7" presId="urn:microsoft.com/office/officeart/2005/8/layout/default#1"/>
    <dgm:cxn modelId="{F8185AA9-F456-4DFA-9B1C-552FBC3518A6}" srcId="{E70C1520-8071-441A-BE9D-C3D40A1D4E6C}" destId="{6BB7C16A-6462-4F24-BD20-FBD65BB471F8}" srcOrd="1" destOrd="0" parTransId="{EE8A48FE-902F-4065-83C3-55D84734E7D2}" sibTransId="{8B1618E1-8D05-48B0-9AFD-3F28520D1567}"/>
    <dgm:cxn modelId="{D95FCCC4-1363-4148-9C13-B531356868FC}" srcId="{E70C1520-8071-441A-BE9D-C3D40A1D4E6C}" destId="{D9C3B3EA-3F5C-46F2-9BCD-01151FFC8CB1}" srcOrd="4" destOrd="0" parTransId="{4540D0A2-F646-45F1-94BD-3C29CB5E0AA7}" sibTransId="{8E9B535E-5BC1-49D9-BE2C-E64AD2D6FF9F}"/>
    <dgm:cxn modelId="{3C7C42C5-AF34-4E4D-8FDF-990FAB2AA67E}" type="presOf" srcId="{D9C3B3EA-3F5C-46F2-9BCD-01151FFC8CB1}" destId="{DC93381D-0082-4C64-9F30-2E1C88E2919D}" srcOrd="0" destOrd="5" presId="urn:microsoft.com/office/officeart/2005/8/layout/default#1"/>
    <dgm:cxn modelId="{5616D6CE-6D90-4BF2-92F7-EFBBE0312C79}" type="presOf" srcId="{E70C1520-8071-441A-BE9D-C3D40A1D4E6C}" destId="{DC93381D-0082-4C64-9F30-2E1C88E2919D}" srcOrd="0" destOrd="0" presId="urn:microsoft.com/office/officeart/2005/8/layout/default#1"/>
    <dgm:cxn modelId="{3B7060CF-4CDE-4212-B9B2-D079C3D3E63E}" type="presOf" srcId="{99F0630B-353F-4EB4-BB4F-D779627144C6}" destId="{DC93381D-0082-4C64-9F30-2E1C88E2919D}" srcOrd="0" destOrd="3" presId="urn:microsoft.com/office/officeart/2005/8/layout/default#1"/>
    <dgm:cxn modelId="{43CC8EE5-A8CD-4B69-A56B-C2BE67F89BDE}" srcId="{09F6B474-0E0E-46E9-8917-9A43934BEB17}" destId="{E70C1520-8071-441A-BE9D-C3D40A1D4E6C}" srcOrd="0" destOrd="0" parTransId="{CD55BA47-31E2-4542-A909-DFEBAA385422}" sibTransId="{A97616B7-F1CE-4D18-8DE5-7175F782539F}"/>
    <dgm:cxn modelId="{40464AE7-E777-45E3-8C15-450AD87D4961}" type="presOf" srcId="{1719AD48-857A-4EDD-9E3D-CC554C0F37CD}" destId="{DC93381D-0082-4C64-9F30-2E1C88E2919D}" srcOrd="0" destOrd="8" presId="urn:microsoft.com/office/officeart/2005/8/layout/default#1"/>
    <dgm:cxn modelId="{EA6907FA-D853-42A5-A36E-3EB07D82272B}" srcId="{E70C1520-8071-441A-BE9D-C3D40A1D4E6C}" destId="{333E6A72-7AAA-4F56-9E6D-5C64343EB8B5}" srcOrd="3" destOrd="0" parTransId="{96682C4C-ACE6-4928-9C7D-1002C9983337}" sibTransId="{11B63AF7-8660-4669-B5F5-681DB1A3F465}"/>
    <dgm:cxn modelId="{E5F6EAFF-84C9-4BCE-98B8-D9252E0C6748}" type="presOf" srcId="{6BB7C16A-6462-4F24-BD20-FBD65BB471F8}" destId="{DC93381D-0082-4C64-9F30-2E1C88E2919D}" srcOrd="0" destOrd="2" presId="urn:microsoft.com/office/officeart/2005/8/layout/default#1"/>
    <dgm:cxn modelId="{06B71068-A53F-4E06-AD2E-FDCC41BA9134}" type="presParOf" srcId="{9DB490D9-46C8-4B85-A6A6-43D751C9B64D}" destId="{DC93381D-0082-4C64-9F30-2E1C88E2919D}" srcOrd="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3381D-0082-4C64-9F30-2E1C88E2919D}">
      <dsp:nvSpPr>
        <dsp:cNvPr id="0" name=""/>
        <dsp:cNvSpPr/>
      </dsp:nvSpPr>
      <dsp:spPr>
        <a:xfrm>
          <a:off x="1581072" y="0"/>
          <a:ext cx="6082295" cy="3649377"/>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kern="1200"/>
            <a:t>Otto sono i principi che guidano il nostro agire educativo:</a:t>
          </a:r>
          <a:endParaRPr lang="en-US" sz="1700" kern="1200"/>
        </a:p>
        <a:p>
          <a:pPr marL="114300" lvl="1" indent="-114300" algn="l" defTabSz="577850">
            <a:lnSpc>
              <a:spcPct val="90000"/>
            </a:lnSpc>
            <a:spcBef>
              <a:spcPct val="0"/>
            </a:spcBef>
            <a:spcAft>
              <a:spcPct val="15000"/>
            </a:spcAft>
            <a:buChar char="•"/>
          </a:pPr>
          <a:r>
            <a:rPr lang="it-IT" sz="1300" kern="1200"/>
            <a:t>Ciascun bambino ha una propria storia ed è riconosciuto nella sua unicità;</a:t>
          </a:r>
          <a:endParaRPr lang="en-US" sz="1300" kern="1200"/>
        </a:p>
        <a:p>
          <a:pPr marL="114300" lvl="1" indent="-114300" algn="l" defTabSz="577850">
            <a:lnSpc>
              <a:spcPct val="90000"/>
            </a:lnSpc>
            <a:spcBef>
              <a:spcPct val="0"/>
            </a:spcBef>
            <a:spcAft>
              <a:spcPct val="15000"/>
            </a:spcAft>
            <a:buChar char="•"/>
          </a:pPr>
          <a:r>
            <a:rPr lang="it-IT" sz="1300" kern="1200"/>
            <a:t>I bambini sono attivi e motivati dal piacere e dalla gioia di sperimentare nella loro interazione con l’ambiente;</a:t>
          </a:r>
          <a:endParaRPr lang="en-US" sz="1300" kern="1200"/>
        </a:p>
        <a:p>
          <a:pPr marL="114300" lvl="1" indent="-114300" algn="l" defTabSz="577850">
            <a:lnSpc>
              <a:spcPct val="90000"/>
            </a:lnSpc>
            <a:spcBef>
              <a:spcPct val="0"/>
            </a:spcBef>
            <a:spcAft>
              <a:spcPct val="15000"/>
            </a:spcAft>
            <a:buChar char="•"/>
          </a:pPr>
          <a:r>
            <a:rPr lang="it-IT" sz="1300" kern="1200"/>
            <a:t>I bambini sono attenti osservatori e ricercatori, fanno delle ipotesi e danno forma ai loro pensieri attraverso i “cento linguaggi”;</a:t>
          </a:r>
          <a:endParaRPr lang="en-US" sz="1300" kern="1200"/>
        </a:p>
        <a:p>
          <a:pPr marL="114300" lvl="1" indent="-114300" algn="l" defTabSz="577850">
            <a:lnSpc>
              <a:spcPct val="90000"/>
            </a:lnSpc>
            <a:spcBef>
              <a:spcPct val="0"/>
            </a:spcBef>
            <a:spcAft>
              <a:spcPct val="15000"/>
            </a:spcAft>
            <a:buChar char="•"/>
          </a:pPr>
          <a:r>
            <a:rPr lang="it-IT" sz="1300" kern="1200"/>
            <a:t>I bambini apprendono interagendo con gli altri attraverso il dialogo, il confronto di punti di vista diversi;</a:t>
          </a:r>
          <a:endParaRPr lang="en-US" sz="1300" kern="1200"/>
        </a:p>
        <a:p>
          <a:pPr marL="114300" lvl="1" indent="-114300" algn="l" defTabSz="577850">
            <a:lnSpc>
              <a:spcPct val="90000"/>
            </a:lnSpc>
            <a:spcBef>
              <a:spcPct val="0"/>
            </a:spcBef>
            <a:spcAft>
              <a:spcPct val="15000"/>
            </a:spcAft>
            <a:buChar char="•"/>
          </a:pPr>
          <a:r>
            <a:rPr lang="it-IT" sz="1300" kern="1200"/>
            <a:t>I bambini sono capaci di autodeterminarsi;</a:t>
          </a:r>
          <a:endParaRPr lang="en-US" sz="1300" kern="1200"/>
        </a:p>
        <a:p>
          <a:pPr marL="114300" lvl="1" indent="-114300" algn="l" defTabSz="577850">
            <a:lnSpc>
              <a:spcPct val="90000"/>
            </a:lnSpc>
            <a:spcBef>
              <a:spcPct val="0"/>
            </a:spcBef>
            <a:spcAft>
              <a:spcPct val="15000"/>
            </a:spcAft>
            <a:buChar char="•"/>
          </a:pPr>
          <a:r>
            <a:rPr lang="it-IT" sz="1300" kern="1200"/>
            <a:t>I bambini hanno diritto di avere costanza e continuità temporale, di avere momenti pensati ma non rigidamente programmati dagli adulti;</a:t>
          </a:r>
          <a:endParaRPr lang="en-US" sz="1300" kern="1200"/>
        </a:p>
        <a:p>
          <a:pPr marL="114300" lvl="1" indent="-114300" algn="l" defTabSz="577850">
            <a:lnSpc>
              <a:spcPct val="90000"/>
            </a:lnSpc>
            <a:spcBef>
              <a:spcPct val="0"/>
            </a:spcBef>
            <a:spcAft>
              <a:spcPct val="15000"/>
            </a:spcAft>
            <a:buChar char="•"/>
          </a:pPr>
          <a:r>
            <a:rPr lang="it-IT" sz="1300" kern="1200"/>
            <a:t>I bambini sono capaci di autoregolarsi;</a:t>
          </a:r>
          <a:endParaRPr lang="en-US" sz="1300" kern="1200"/>
        </a:p>
        <a:p>
          <a:pPr marL="114300" lvl="1" indent="-114300" algn="l" defTabSz="577850">
            <a:lnSpc>
              <a:spcPct val="90000"/>
            </a:lnSpc>
            <a:spcBef>
              <a:spcPct val="0"/>
            </a:spcBef>
            <a:spcAft>
              <a:spcPct val="15000"/>
            </a:spcAft>
            <a:buChar char="•"/>
          </a:pPr>
          <a:r>
            <a:rPr lang="it-IT" sz="1300" kern="1200"/>
            <a:t>I bambini hanno il diritto di poter esprimere la propria emotività e di avere accanto adulti capaci di sostenerli.</a:t>
          </a:r>
          <a:endParaRPr lang="en-US" sz="1300" kern="1200"/>
        </a:p>
      </dsp:txBody>
      <dsp:txXfrm>
        <a:off x="1581072" y="0"/>
        <a:ext cx="6082295" cy="36493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080078-B4BB-4917-AF78-5279C7E2C7ED}" type="datetimeFigureOut">
              <a:rPr lang="it-IT" smtClean="0"/>
              <a:pPr/>
              <a:t>10/05/2022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21F8E-E91A-4F3C-96E9-27668B461940}" type="slidenum">
              <a:rPr lang="it-IT" smtClean="0"/>
              <a:pPr/>
              <a:t>‹N›</a:t>
            </a:fld>
            <a:endParaRPr lang="it-IT"/>
          </a:p>
        </p:txBody>
      </p:sp>
    </p:spTree>
    <p:extLst>
      <p:ext uri="{BB962C8B-B14F-4D97-AF65-F5344CB8AC3E}">
        <p14:creationId xmlns:p14="http://schemas.microsoft.com/office/powerpoint/2010/main" val="96434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B221F8E-E91A-4F3C-96E9-27668B461940}" type="slidenum">
              <a:rPr lang="it-IT" smtClean="0"/>
              <a:pPr/>
              <a:t>14</a:t>
            </a:fld>
            <a:endParaRPr lang="it-IT"/>
          </a:p>
        </p:txBody>
      </p:sp>
    </p:spTree>
    <p:extLst>
      <p:ext uri="{BB962C8B-B14F-4D97-AF65-F5344CB8AC3E}">
        <p14:creationId xmlns:p14="http://schemas.microsoft.com/office/powerpoint/2010/main" val="40963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19712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311315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9DBF26-ED23-422D-B97F-ABAD012F92DA}" type="slidenum">
              <a:rPr lang="it-IT" smtClean="0"/>
              <a:pPr/>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195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406522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9DBF26-ED23-422D-B97F-ABAD012F92DA}" type="slidenum">
              <a:rPr lang="it-IT" smtClean="0"/>
              <a:pPr/>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5702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1112725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150706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48100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43040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9816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722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5027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00517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949096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39708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008057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46698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827136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59409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754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553027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4946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46061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709953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50274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799699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365021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28962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214924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281356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263796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24F23EA-AEA9-442E-9880-8EDC068BBDF0}" type="datetimeFigureOut">
              <a:rPr lang="it-IT" smtClean="0"/>
              <a:pPr/>
              <a:t>10/05/2022</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39DBF26-ED23-422D-B97F-ABAD012F92DA}" type="slidenum">
              <a:rPr lang="it-IT" smtClean="0"/>
              <a:pPr/>
              <a:t>‹N›</a:t>
            </a:fld>
            <a:endParaRPr lang="it-IT"/>
          </a:p>
        </p:txBody>
      </p:sp>
    </p:spTree>
    <p:extLst>
      <p:ext uri="{BB962C8B-B14F-4D97-AF65-F5344CB8AC3E}">
        <p14:creationId xmlns:p14="http://schemas.microsoft.com/office/powerpoint/2010/main" val="112361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4F23EA-AEA9-442E-9880-8EDC068BBDF0}" type="datetimeFigureOut">
              <a:rPr lang="it-IT" smtClean="0"/>
              <a:pPr/>
              <a:t>10/05/2022</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9DBF26-ED23-422D-B97F-ABAD012F92DA}" type="slidenum">
              <a:rPr lang="it-IT" smtClean="0"/>
              <a:pPr/>
              <a:t>‹N›</a:t>
            </a:fld>
            <a:endParaRPr lang="it-IT"/>
          </a:p>
        </p:txBody>
      </p:sp>
    </p:spTree>
    <p:extLst>
      <p:ext uri="{BB962C8B-B14F-4D97-AF65-F5344CB8AC3E}">
        <p14:creationId xmlns:p14="http://schemas.microsoft.com/office/powerpoint/2010/main" val="2018999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4F23EA-AEA9-442E-9880-8EDC068BBDF0}" type="datetimeFigureOut">
              <a:rPr lang="it-IT" smtClean="0"/>
              <a:pPr/>
              <a:t>10/05/2022</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39DBF26-ED23-422D-B97F-ABAD012F92DA}" type="slidenum">
              <a:rPr lang="it-IT" smtClean="0"/>
              <a:pPr/>
              <a:t>‹N›</a:t>
            </a:fld>
            <a:endParaRPr lang="it-IT"/>
          </a:p>
        </p:txBody>
      </p:sp>
    </p:spTree>
    <p:extLst>
      <p:ext uri="{BB962C8B-B14F-4D97-AF65-F5344CB8AC3E}">
        <p14:creationId xmlns:p14="http://schemas.microsoft.com/office/powerpoint/2010/main" val="211465660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antoniogenna.com/2010/03/07/sat-news-123-marzo-2010-i-canali-sky-per-bambini-e-ragazzi/"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930FDED-54E2-44B3-8220-AE59DC8DF4DE}"/>
              </a:ext>
            </a:extLst>
          </p:cNvPr>
          <p:cNvSpPr txBox="1"/>
          <p:nvPr/>
        </p:nvSpPr>
        <p:spPr>
          <a:xfrm>
            <a:off x="2815472" y="3429000"/>
            <a:ext cx="6561056" cy="1569660"/>
          </a:xfrm>
          <a:prstGeom prst="rect">
            <a:avLst/>
          </a:prstGeom>
          <a:noFill/>
        </p:spPr>
        <p:txBody>
          <a:bodyPr wrap="square" rtlCol="0">
            <a:spAutoFit/>
          </a:bodyPr>
          <a:lstStyle/>
          <a:p>
            <a:r>
              <a:rPr lang="it-IT" sz="4800" dirty="0"/>
              <a:t> Nido </a:t>
            </a:r>
            <a:r>
              <a:rPr lang="it-IT" sz="4800" dirty="0" err="1"/>
              <a:t>KirikùBoscolandia</a:t>
            </a:r>
            <a:endParaRPr lang="it-IT" sz="4800" dirty="0"/>
          </a:p>
        </p:txBody>
      </p:sp>
      <p:sp>
        <p:nvSpPr>
          <p:cNvPr id="3" name="CasellaDiTesto 2">
            <a:extLst>
              <a:ext uri="{FF2B5EF4-FFF2-40B4-BE49-F238E27FC236}">
                <a16:creationId xmlns:a16="http://schemas.microsoft.com/office/drawing/2014/main" id="{8BCC955B-499F-4B47-A33B-3339299EC363}"/>
              </a:ext>
            </a:extLst>
          </p:cNvPr>
          <p:cNvSpPr txBox="1"/>
          <p:nvPr/>
        </p:nvSpPr>
        <p:spPr>
          <a:xfrm>
            <a:off x="3484609" y="5625104"/>
            <a:ext cx="7305773" cy="646331"/>
          </a:xfrm>
          <a:prstGeom prst="rect">
            <a:avLst/>
          </a:prstGeom>
          <a:noFill/>
        </p:spPr>
        <p:txBody>
          <a:bodyPr wrap="square" rtlCol="0">
            <a:spAutoFit/>
          </a:bodyPr>
          <a:lstStyle/>
          <a:p>
            <a:r>
              <a:rPr lang="it-IT" sz="3600" dirty="0"/>
              <a:t>Il nostro progetto pedagogico</a:t>
            </a:r>
          </a:p>
        </p:txBody>
      </p:sp>
      <p:pic>
        <p:nvPicPr>
          <p:cNvPr id="5" name="Immagine 4" descr="Immagine che contiene testo&#10;&#10;Descrizione generata automaticamente">
            <a:extLst>
              <a:ext uri="{FF2B5EF4-FFF2-40B4-BE49-F238E27FC236}">
                <a16:creationId xmlns:a16="http://schemas.microsoft.com/office/drawing/2014/main" id="{79279628-AF1A-4115-A506-617144023D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518" y="0"/>
            <a:ext cx="7143750" cy="4114800"/>
          </a:xfrm>
          <a:prstGeom prst="rect">
            <a:avLst/>
          </a:prstGeom>
        </p:spPr>
      </p:pic>
    </p:spTree>
    <p:extLst>
      <p:ext uri="{BB962C8B-B14F-4D97-AF65-F5344CB8AC3E}">
        <p14:creationId xmlns:p14="http://schemas.microsoft.com/office/powerpoint/2010/main" val="235944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9" name="Rectangle 38">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3" name="Rectangle 42">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366DC0FF-D76B-4726-97F4-CB340E0A903C}"/>
              </a:ext>
            </a:extLst>
          </p:cNvPr>
          <p:cNvSpPr txBox="1"/>
          <p:nvPr/>
        </p:nvSpPr>
        <p:spPr>
          <a:xfrm>
            <a:off x="4706578" y="589722"/>
            <a:ext cx="6798033" cy="5321500"/>
          </a:xfrm>
          <a:prstGeom prst="rect">
            <a:avLst/>
          </a:prstGeom>
        </p:spPr>
        <p:txBody>
          <a:bodyPr vert="horz" lIns="91440" tIns="45720" rIns="91440" bIns="45720" rtlCol="0" anchor="ctr">
            <a:normAutofit fontScale="70000" lnSpcReduction="20000"/>
          </a:bodyPr>
          <a:lstStyle/>
          <a:p>
            <a:pPr>
              <a:spcBef>
                <a:spcPts val="1000"/>
              </a:spcBef>
              <a:buClr>
                <a:schemeClr val="accent1"/>
              </a:buClr>
              <a:buFont typeface="Wingdings 3" charset="2"/>
              <a:buChar char=""/>
            </a:pPr>
            <a:r>
              <a:rPr lang="en-US" dirty="0" err="1">
                <a:solidFill>
                  <a:schemeClr val="tx1">
                    <a:lumMod val="75000"/>
                    <a:lumOff val="25000"/>
                  </a:schemeClr>
                </a:solidFill>
              </a:rPr>
              <a:t>Sono</a:t>
            </a:r>
            <a:r>
              <a:rPr lang="en-US" dirty="0">
                <a:solidFill>
                  <a:schemeClr val="tx1">
                    <a:lumMod val="75000"/>
                    <a:lumOff val="25000"/>
                  </a:schemeClr>
                </a:solidFill>
              </a:rPr>
              <a:t> </a:t>
            </a:r>
            <a:r>
              <a:rPr lang="en-US" dirty="0" err="1">
                <a:solidFill>
                  <a:schemeClr val="tx1">
                    <a:lumMod val="75000"/>
                    <a:lumOff val="25000"/>
                  </a:schemeClr>
                </a:solidFill>
              </a:rPr>
              <a:t>previsti</a:t>
            </a:r>
            <a:r>
              <a:rPr lang="en-US" dirty="0">
                <a:solidFill>
                  <a:schemeClr val="tx1">
                    <a:lumMod val="75000"/>
                    <a:lumOff val="25000"/>
                  </a:schemeClr>
                </a:solidFill>
              </a:rPr>
              <a:t>:</a:t>
            </a:r>
          </a:p>
          <a:p>
            <a:pPr marL="285750" indent="-285750">
              <a:spcBef>
                <a:spcPts val="1000"/>
              </a:spcBef>
              <a:buClr>
                <a:schemeClr val="accent1"/>
              </a:buClr>
              <a:buFont typeface="Wingdings 3" charset="2"/>
              <a:buChar char=""/>
            </a:pPr>
            <a:r>
              <a:rPr lang="en-US" dirty="0" err="1">
                <a:solidFill>
                  <a:schemeClr val="tx1">
                    <a:lumMod val="75000"/>
                    <a:lumOff val="25000"/>
                  </a:schemeClr>
                </a:solidFill>
              </a:rPr>
              <a:t>L’angolo</a:t>
            </a:r>
            <a:r>
              <a:rPr lang="en-US" dirty="0">
                <a:solidFill>
                  <a:schemeClr val="tx1">
                    <a:lumMod val="75000"/>
                    <a:lumOff val="25000"/>
                  </a:schemeClr>
                </a:solidFill>
              </a:rPr>
              <a:t> </a:t>
            </a:r>
            <a:r>
              <a:rPr lang="en-US" dirty="0" err="1">
                <a:solidFill>
                  <a:schemeClr val="tx1">
                    <a:lumMod val="75000"/>
                    <a:lumOff val="25000"/>
                  </a:schemeClr>
                </a:solidFill>
              </a:rPr>
              <a:t>della</a:t>
            </a:r>
            <a:r>
              <a:rPr lang="en-US" dirty="0">
                <a:solidFill>
                  <a:schemeClr val="tx1">
                    <a:lumMod val="75000"/>
                    <a:lumOff val="25000"/>
                  </a:schemeClr>
                </a:solidFill>
              </a:rPr>
              <a:t> </a:t>
            </a:r>
            <a:r>
              <a:rPr lang="en-US" dirty="0" err="1">
                <a:solidFill>
                  <a:schemeClr val="tx1">
                    <a:lumMod val="75000"/>
                    <a:lumOff val="25000"/>
                  </a:schemeClr>
                </a:solidFill>
              </a:rPr>
              <a:t>lettura</a:t>
            </a:r>
            <a:r>
              <a:rPr lang="en-US" dirty="0">
                <a:solidFill>
                  <a:schemeClr val="tx1">
                    <a:lumMod val="75000"/>
                    <a:lumOff val="25000"/>
                  </a:schemeClr>
                </a:solidFill>
              </a:rPr>
              <a:t> e </a:t>
            </a:r>
            <a:r>
              <a:rPr lang="en-US" dirty="0" err="1">
                <a:solidFill>
                  <a:schemeClr val="tx1">
                    <a:lumMod val="75000"/>
                    <a:lumOff val="25000"/>
                  </a:schemeClr>
                </a:solidFill>
              </a:rPr>
              <a:t>l’angolo</a:t>
            </a:r>
            <a:r>
              <a:rPr lang="en-US" dirty="0">
                <a:solidFill>
                  <a:schemeClr val="tx1">
                    <a:lumMod val="75000"/>
                    <a:lumOff val="25000"/>
                  </a:schemeClr>
                </a:solidFill>
              </a:rPr>
              <a:t> </a:t>
            </a:r>
            <a:r>
              <a:rPr lang="en-US" dirty="0" err="1">
                <a:solidFill>
                  <a:schemeClr val="tx1">
                    <a:lumMod val="75000"/>
                    <a:lumOff val="25000"/>
                  </a:schemeClr>
                </a:solidFill>
              </a:rPr>
              <a:t>morbido</a:t>
            </a:r>
            <a:endParaRPr lang="en-US" dirty="0">
              <a:solidFill>
                <a:schemeClr val="tx1">
                  <a:lumMod val="75000"/>
                  <a:lumOff val="25000"/>
                </a:schemeClr>
              </a:solidFill>
            </a:endParaRPr>
          </a:p>
          <a:p>
            <a:pPr marL="285750" indent="-285750">
              <a:spcBef>
                <a:spcPts val="1000"/>
              </a:spcBef>
              <a:buClr>
                <a:schemeClr val="accent1"/>
              </a:buClr>
              <a:buFont typeface="Wingdings 3" charset="2"/>
              <a:buChar char=""/>
            </a:pPr>
            <a:r>
              <a:rPr lang="en-US" dirty="0" err="1">
                <a:solidFill>
                  <a:schemeClr val="tx1">
                    <a:lumMod val="75000"/>
                    <a:lumOff val="25000"/>
                  </a:schemeClr>
                </a:solidFill>
              </a:rPr>
              <a:t>L’angolo</a:t>
            </a:r>
            <a:r>
              <a:rPr lang="en-US" dirty="0">
                <a:solidFill>
                  <a:schemeClr val="tx1">
                    <a:lumMod val="75000"/>
                    <a:lumOff val="25000"/>
                  </a:schemeClr>
                </a:solidFill>
              </a:rPr>
              <a:t> del </a:t>
            </a:r>
            <a:r>
              <a:rPr lang="en-US" dirty="0" err="1">
                <a:solidFill>
                  <a:schemeClr val="tx1">
                    <a:lumMod val="75000"/>
                    <a:lumOff val="25000"/>
                  </a:schemeClr>
                </a:solidFill>
              </a:rPr>
              <a:t>gioco</a:t>
            </a:r>
            <a:r>
              <a:rPr lang="en-US" dirty="0">
                <a:solidFill>
                  <a:schemeClr val="tx1">
                    <a:lumMod val="75000"/>
                    <a:lumOff val="25000"/>
                  </a:schemeClr>
                </a:solidFill>
              </a:rPr>
              <a:t> </a:t>
            </a:r>
            <a:r>
              <a:rPr lang="en-US" dirty="0" err="1">
                <a:solidFill>
                  <a:schemeClr val="tx1">
                    <a:lumMod val="75000"/>
                    <a:lumOff val="25000"/>
                  </a:schemeClr>
                </a:solidFill>
              </a:rPr>
              <a:t>simbolico</a:t>
            </a:r>
            <a:endParaRPr lang="en-US" dirty="0">
              <a:solidFill>
                <a:schemeClr val="tx1">
                  <a:lumMod val="75000"/>
                  <a:lumOff val="25000"/>
                </a:schemeClr>
              </a:solidFill>
            </a:endParaRPr>
          </a:p>
          <a:p>
            <a:pPr marL="285750" indent="-285750">
              <a:spcBef>
                <a:spcPts val="1000"/>
              </a:spcBef>
              <a:buClr>
                <a:schemeClr val="accent1"/>
              </a:buClr>
              <a:buFont typeface="Wingdings 3" charset="2"/>
              <a:buChar char=""/>
            </a:pPr>
            <a:r>
              <a:rPr lang="en-US" dirty="0" err="1">
                <a:solidFill>
                  <a:schemeClr val="tx1">
                    <a:lumMod val="75000"/>
                    <a:lumOff val="25000"/>
                  </a:schemeClr>
                </a:solidFill>
              </a:rPr>
              <a:t>L’angolo</a:t>
            </a:r>
            <a:r>
              <a:rPr lang="en-US" dirty="0">
                <a:solidFill>
                  <a:schemeClr val="tx1">
                    <a:lumMod val="75000"/>
                    <a:lumOff val="25000"/>
                  </a:schemeClr>
                </a:solidFill>
              </a:rPr>
              <a:t> per la </a:t>
            </a:r>
            <a:r>
              <a:rPr lang="en-US" dirty="0" err="1">
                <a:solidFill>
                  <a:schemeClr val="tx1">
                    <a:lumMod val="75000"/>
                    <a:lumOff val="25000"/>
                  </a:schemeClr>
                </a:solidFill>
              </a:rPr>
              <a:t>cura</a:t>
            </a:r>
            <a:r>
              <a:rPr lang="en-US" dirty="0">
                <a:solidFill>
                  <a:schemeClr val="tx1">
                    <a:lumMod val="75000"/>
                    <a:lumOff val="25000"/>
                  </a:schemeClr>
                </a:solidFill>
              </a:rPr>
              <a:t> </a:t>
            </a:r>
            <a:r>
              <a:rPr lang="en-US" dirty="0" err="1">
                <a:solidFill>
                  <a:schemeClr val="tx1">
                    <a:lumMod val="75000"/>
                    <a:lumOff val="25000"/>
                  </a:schemeClr>
                </a:solidFill>
              </a:rPr>
              <a:t>delle</a:t>
            </a:r>
            <a:r>
              <a:rPr lang="en-US" dirty="0">
                <a:solidFill>
                  <a:schemeClr val="tx1">
                    <a:lumMod val="75000"/>
                    <a:lumOff val="25000"/>
                  </a:schemeClr>
                </a:solidFill>
              </a:rPr>
              <a:t> </a:t>
            </a:r>
            <a:r>
              <a:rPr lang="en-US" dirty="0" err="1">
                <a:solidFill>
                  <a:schemeClr val="tx1">
                    <a:lumMod val="75000"/>
                    <a:lumOff val="25000"/>
                  </a:schemeClr>
                </a:solidFill>
              </a:rPr>
              <a:t>bambole</a:t>
            </a:r>
            <a:endParaRPr lang="en-US" dirty="0">
              <a:solidFill>
                <a:schemeClr val="tx1">
                  <a:lumMod val="75000"/>
                  <a:lumOff val="25000"/>
                </a:schemeClr>
              </a:solidFill>
            </a:endParaRPr>
          </a:p>
          <a:p>
            <a:pPr algn="just"/>
            <a:endParaRPr lang="it-IT" b="0" i="0" dirty="0">
              <a:solidFill>
                <a:srgbClr val="545454"/>
              </a:solidFill>
              <a:effectLst/>
              <a:latin typeface="Lato" panose="020F0502020204030203" pitchFamily="34" charset="0"/>
            </a:endParaRPr>
          </a:p>
          <a:p>
            <a:pPr algn="just"/>
            <a:r>
              <a:rPr lang="it-IT" dirty="0">
                <a:solidFill>
                  <a:srgbClr val="545454"/>
                </a:solidFill>
                <a:latin typeface="+mj-lt"/>
              </a:rPr>
              <a:t>I</a:t>
            </a:r>
            <a:r>
              <a:rPr lang="it-IT" b="0" i="0" dirty="0">
                <a:solidFill>
                  <a:srgbClr val="545454"/>
                </a:solidFill>
                <a:effectLst/>
                <a:latin typeface="+mj-lt"/>
              </a:rPr>
              <a:t>l bambino è dotato di cento linguaggi (verbale, musicale, spaziale, corporeo), tanti modi diversi di accedere alla realtà e al mondo: per questa ragione gli deve essere permesso di attivare contemporaneamente più modalità espressive, esercitando contestualmente le mani, il pensiero e le emozioni.</a:t>
            </a:r>
            <a:endParaRPr lang="en-US" dirty="0">
              <a:solidFill>
                <a:schemeClr val="tx1">
                  <a:lumMod val="75000"/>
                  <a:lumOff val="25000"/>
                </a:schemeClr>
              </a:solidFill>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dirty="0">
              <a:solidFill>
                <a:schemeClr val="tx1">
                  <a:lumMod val="75000"/>
                  <a:lumOff val="25000"/>
                </a:schemeClr>
              </a:solidFill>
              <a:effectLst/>
              <a:latin typeface="+mj-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100" dirty="0">
                <a:solidFill>
                  <a:schemeClr val="tx1">
                    <a:lumMod val="75000"/>
                    <a:lumOff val="25000"/>
                  </a:schemeClr>
                </a:solidFill>
                <a:effectLst/>
              </a:rPr>
              <a:t>L'ATELIER è uno </a:t>
            </a:r>
            <a:r>
              <a:rPr lang="en-US" sz="2100" dirty="0" err="1">
                <a:solidFill>
                  <a:schemeClr val="tx1">
                    <a:lumMod val="75000"/>
                    <a:lumOff val="25000"/>
                  </a:schemeClr>
                </a:solidFill>
                <a:effectLst/>
              </a:rPr>
              <a:t>spazio</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pensato</a:t>
            </a:r>
            <a:r>
              <a:rPr lang="en-US" sz="2100" dirty="0">
                <a:solidFill>
                  <a:schemeClr val="tx1">
                    <a:lumMod val="75000"/>
                    <a:lumOff val="25000"/>
                  </a:schemeClr>
                </a:solidFill>
                <a:effectLst/>
              </a:rPr>
              <a:t> ed </a:t>
            </a:r>
            <a:r>
              <a:rPr lang="en-US" sz="2100" dirty="0" err="1">
                <a:solidFill>
                  <a:schemeClr val="tx1">
                    <a:lumMod val="75000"/>
                    <a:lumOff val="25000"/>
                  </a:schemeClr>
                </a:solidFill>
                <a:effectLst/>
              </a:rPr>
              <a:t>allestito</a:t>
            </a:r>
            <a:r>
              <a:rPr lang="en-US" sz="2100" dirty="0">
                <a:solidFill>
                  <a:schemeClr val="tx1">
                    <a:lumMod val="75000"/>
                    <a:lumOff val="25000"/>
                  </a:schemeClr>
                </a:solidFill>
                <a:effectLst/>
              </a:rPr>
              <a:t>  per </a:t>
            </a:r>
            <a:r>
              <a:rPr lang="en-US" sz="2100" dirty="0" err="1">
                <a:solidFill>
                  <a:schemeClr val="tx1">
                    <a:lumMod val="75000"/>
                    <a:lumOff val="25000"/>
                  </a:schemeClr>
                </a:solidFill>
                <a:effectLst/>
              </a:rPr>
              <a:t>offrire</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una</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pluralità</a:t>
            </a:r>
            <a:r>
              <a:rPr lang="en-US" sz="2100" dirty="0">
                <a:solidFill>
                  <a:schemeClr val="tx1">
                    <a:lumMod val="75000"/>
                    <a:lumOff val="25000"/>
                  </a:schemeClr>
                </a:solidFill>
                <a:effectLst/>
              </a:rPr>
              <a:t> di </a:t>
            </a:r>
            <a:r>
              <a:rPr lang="en-US" sz="2100" dirty="0" err="1">
                <a:solidFill>
                  <a:schemeClr val="tx1">
                    <a:lumMod val="75000"/>
                    <a:lumOff val="25000"/>
                  </a:schemeClr>
                </a:solidFill>
                <a:effectLst/>
              </a:rPr>
              <a:t>esperienze</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pittura</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disegno</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manipolazione</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travasi</a:t>
            </a:r>
            <a:r>
              <a:rPr lang="en-US" sz="2100" dirty="0">
                <a:solidFill>
                  <a:schemeClr val="tx1">
                    <a:lumMod val="75000"/>
                    <a:lumOff val="25000"/>
                  </a:schemeClr>
                </a:solidFill>
                <a:effectLst/>
              </a:rPr>
              <a:t> con </a:t>
            </a:r>
            <a:r>
              <a:rPr lang="en-US" sz="2100" dirty="0" err="1">
                <a:solidFill>
                  <a:schemeClr val="tx1">
                    <a:lumMod val="75000"/>
                    <a:lumOff val="25000"/>
                  </a:schemeClr>
                </a:solidFill>
                <a:effectLst/>
              </a:rPr>
              <a:t>diversi</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materiali</a:t>
            </a:r>
            <a:r>
              <a:rPr lang="en-US" sz="2100" dirty="0">
                <a:solidFill>
                  <a:schemeClr val="tx1">
                    <a:lumMod val="75000"/>
                    <a:lumOff val="25000"/>
                  </a:schemeClr>
                </a:solidFill>
                <a:effectLst/>
              </a:rPr>
              <a:t>, collage con carta o </a:t>
            </a:r>
            <a:r>
              <a:rPr lang="en-US" sz="2100" dirty="0" err="1">
                <a:solidFill>
                  <a:schemeClr val="tx1">
                    <a:lumMod val="75000"/>
                    <a:lumOff val="25000"/>
                  </a:schemeClr>
                </a:solidFill>
                <a:effectLst/>
              </a:rPr>
              <a:t>altri</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materiali</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naturali</a:t>
            </a:r>
            <a:r>
              <a:rPr lang="en-US" sz="2100" dirty="0">
                <a:solidFill>
                  <a:schemeClr val="tx1">
                    <a:lumMod val="75000"/>
                    <a:lumOff val="25000"/>
                  </a:schemeClr>
                </a:solidFill>
                <a:effectLst/>
              </a:rPr>
              <a:t> ,</a:t>
            </a:r>
            <a:r>
              <a:rPr kumimoji="0" lang="it-IT" sz="2100" b="0" i="0" u="none" strike="noStrike" kern="1200" cap="none" spc="0" normalizeH="0" baseline="0" noProof="0" dirty="0">
                <a:ln>
                  <a:noFill/>
                </a:ln>
                <a:solidFill>
                  <a:srgbClr val="545454"/>
                </a:solidFill>
                <a:effectLst/>
                <a:uLnTx/>
                <a:uFillTx/>
                <a:latin typeface="Lato" panose="020F0502020204030203" pitchFamily="34" charset="0"/>
                <a:ea typeface="+mn-ea"/>
                <a:cs typeface="+mn-cs"/>
              </a:rPr>
              <a:t> </a:t>
            </a:r>
            <a:r>
              <a:rPr kumimoji="0" lang="it-IT" sz="2100" b="0" i="0" u="none" strike="noStrike" kern="1200" cap="none" spc="0" normalizeH="0" baseline="0" noProof="0" dirty="0">
                <a:ln>
                  <a:noFill/>
                </a:ln>
                <a:solidFill>
                  <a:srgbClr val="545454"/>
                </a:solidFill>
                <a:effectLst/>
                <a:uLnTx/>
                <a:uFillTx/>
                <a:latin typeface="+mj-lt"/>
                <a:ea typeface="+mn-ea"/>
                <a:cs typeface="+mn-cs"/>
              </a:rPr>
              <a:t>è il luogo di eccellenza per l’espressione e la valorizzazione dei cento linguaggi: è un ambiente deputato alla ricerca, all’invenzione e all’empatia.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it-IT" sz="2100" b="0" i="0" u="none" strike="noStrike" kern="1200" cap="none" spc="0" normalizeH="0" baseline="0" noProof="0" dirty="0">
                <a:ln>
                  <a:noFill/>
                </a:ln>
                <a:solidFill>
                  <a:srgbClr val="545454"/>
                </a:solidFill>
                <a:effectLst/>
                <a:uLnTx/>
                <a:uFillTx/>
                <a:latin typeface="Lato" panose="020F0502020204030203" pitchFamily="34" charset="0"/>
                <a:ea typeface="+mn-ea"/>
                <a:cs typeface="+mn-cs"/>
              </a:rPr>
              <a:t>  </a:t>
            </a:r>
            <a:r>
              <a:rPr kumimoji="0" lang="it-IT" sz="2100" b="0" i="0" u="none" strike="noStrike" kern="1200" cap="none" spc="0" normalizeH="0" baseline="0" noProof="0" dirty="0">
                <a:ln>
                  <a:noFill/>
                </a:ln>
                <a:solidFill>
                  <a:srgbClr val="545454"/>
                </a:solidFill>
                <a:effectLst/>
                <a:uLnTx/>
                <a:uFillTx/>
                <a:latin typeface="+mj-lt"/>
                <a:ea typeface="+mn-ea"/>
                <a:cs typeface="+mn-cs"/>
              </a:rPr>
              <a:t>Il compito dell’educatore è quello di essere una figura presente ma non invasiva: </a:t>
            </a:r>
            <a:r>
              <a:rPr kumimoji="0" lang="it-IT" sz="2100" b="1" i="0" u="none" strike="noStrike" kern="1200" cap="none" spc="0" normalizeH="0" baseline="0" noProof="0" dirty="0">
                <a:ln>
                  <a:noFill/>
                </a:ln>
                <a:solidFill>
                  <a:srgbClr val="545454"/>
                </a:solidFill>
                <a:effectLst/>
                <a:uLnTx/>
                <a:uFillTx/>
                <a:latin typeface="+mj-lt"/>
                <a:ea typeface="+mn-ea"/>
                <a:cs typeface="+mn-cs"/>
              </a:rPr>
              <a:t>non si sostituisce mai al bambino</a:t>
            </a:r>
            <a:r>
              <a:rPr kumimoji="0" lang="it-IT" sz="2100" b="0" i="0" u="none" strike="noStrike" kern="1200" cap="none" spc="0" normalizeH="0" baseline="0" noProof="0" dirty="0">
                <a:ln>
                  <a:noFill/>
                </a:ln>
                <a:solidFill>
                  <a:srgbClr val="545454"/>
                </a:solidFill>
                <a:effectLst/>
                <a:uLnTx/>
                <a:uFillTx/>
                <a:latin typeface="+mj-lt"/>
                <a:ea typeface="+mn-ea"/>
                <a:cs typeface="+mn-cs"/>
              </a:rPr>
              <a:t> nella sua attività di esplorazione e autocostruzione di conoscenza. Egli deve essere rispettato e lasciato libero di esplorare, toccare (o non toccare), sperimentare.</a:t>
            </a:r>
            <a:endParaRPr lang="en-US" sz="2100" dirty="0">
              <a:solidFill>
                <a:schemeClr val="tx1">
                  <a:lumMod val="75000"/>
                  <a:lumOff val="25000"/>
                </a:schemeClr>
              </a:solidFill>
              <a:effectLst/>
            </a:endParaRPr>
          </a:p>
          <a:p>
            <a:pPr>
              <a:spcBef>
                <a:spcPts val="1000"/>
              </a:spcBef>
              <a:buClr>
                <a:schemeClr val="accent1"/>
              </a:buClr>
              <a:buFont typeface="Wingdings 3" charset="2"/>
              <a:buChar char=""/>
            </a:pPr>
            <a:r>
              <a:rPr lang="en-US" sz="2100" dirty="0" err="1">
                <a:solidFill>
                  <a:schemeClr val="tx1">
                    <a:lumMod val="75000"/>
                    <a:lumOff val="25000"/>
                  </a:schemeClr>
                </a:solidFill>
                <a:effectLst/>
              </a:rPr>
              <a:t>Quando</a:t>
            </a:r>
            <a:r>
              <a:rPr lang="en-US" sz="2100" dirty="0">
                <a:solidFill>
                  <a:schemeClr val="tx1">
                    <a:lumMod val="75000"/>
                    <a:lumOff val="25000"/>
                  </a:schemeClr>
                </a:solidFill>
                <a:effectLst/>
              </a:rPr>
              <a:t> il tempo lo </a:t>
            </a:r>
            <a:r>
              <a:rPr lang="en-US" sz="2100" dirty="0" err="1">
                <a:solidFill>
                  <a:schemeClr val="tx1">
                    <a:lumMod val="75000"/>
                    <a:lumOff val="25000"/>
                  </a:schemeClr>
                </a:solidFill>
                <a:effectLst/>
              </a:rPr>
              <a:t>permette</a:t>
            </a:r>
            <a:r>
              <a:rPr lang="en-US" sz="2100" dirty="0">
                <a:solidFill>
                  <a:schemeClr val="tx1">
                    <a:lumMod val="75000"/>
                    <a:lumOff val="25000"/>
                  </a:schemeClr>
                </a:solidFill>
                <a:effectLst/>
              </a:rPr>
              <a:t> e </a:t>
            </a:r>
            <a:r>
              <a:rPr lang="en-US" sz="2100" dirty="0" err="1">
                <a:solidFill>
                  <a:schemeClr val="tx1">
                    <a:lumMod val="75000"/>
                    <a:lumOff val="25000"/>
                  </a:schemeClr>
                </a:solidFill>
                <a:effectLst/>
              </a:rPr>
              <a:t>nella</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bella</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stagione</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i</a:t>
            </a:r>
            <a:r>
              <a:rPr lang="en-US" sz="2100" dirty="0">
                <a:solidFill>
                  <a:schemeClr val="tx1">
                    <a:lumMod val="75000"/>
                    <a:lumOff val="25000"/>
                  </a:schemeClr>
                </a:solidFill>
                <a:effectLst/>
              </a:rPr>
              <a:t> bambini </a:t>
            </a:r>
            <a:r>
              <a:rPr lang="en-US" sz="2100" dirty="0" err="1">
                <a:solidFill>
                  <a:schemeClr val="tx1">
                    <a:lumMod val="75000"/>
                    <a:lumOff val="25000"/>
                  </a:schemeClr>
                </a:solidFill>
                <a:effectLst/>
              </a:rPr>
              <a:t>escono</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fuori</a:t>
            </a:r>
            <a:r>
              <a:rPr lang="en-US" sz="2100" dirty="0">
                <a:solidFill>
                  <a:schemeClr val="tx1">
                    <a:lumMod val="75000"/>
                    <a:lumOff val="25000"/>
                  </a:schemeClr>
                </a:solidFill>
                <a:effectLst/>
              </a:rPr>
              <a:t> per </a:t>
            </a:r>
            <a:r>
              <a:rPr lang="en-US" sz="2100" dirty="0" err="1">
                <a:solidFill>
                  <a:schemeClr val="tx1">
                    <a:lumMod val="75000"/>
                    <a:lumOff val="25000"/>
                  </a:schemeClr>
                </a:solidFill>
                <a:effectLst/>
              </a:rPr>
              <a:t>brevi</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passeggiate</a:t>
            </a:r>
            <a:r>
              <a:rPr lang="en-US" sz="2100" dirty="0">
                <a:solidFill>
                  <a:schemeClr val="tx1">
                    <a:lumMod val="75000"/>
                    <a:lumOff val="25000"/>
                  </a:schemeClr>
                </a:solidFill>
                <a:effectLst/>
              </a:rPr>
              <a:t> e </a:t>
            </a:r>
            <a:r>
              <a:rPr lang="en-US" sz="2100" dirty="0" err="1">
                <a:solidFill>
                  <a:schemeClr val="tx1">
                    <a:lumMod val="75000"/>
                    <a:lumOff val="25000"/>
                  </a:schemeClr>
                </a:solidFill>
                <a:effectLst/>
              </a:rPr>
              <a:t>giochi</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all’aperto</a:t>
            </a:r>
            <a:r>
              <a:rPr lang="en-US" sz="2100" dirty="0">
                <a:solidFill>
                  <a:schemeClr val="tx1">
                    <a:lumMod val="75000"/>
                    <a:lumOff val="25000"/>
                  </a:schemeClr>
                </a:solidFill>
                <a:effectLst/>
              </a:rPr>
              <a:t>. Il </a:t>
            </a:r>
            <a:r>
              <a:rPr lang="en-US" sz="2100" dirty="0" err="1">
                <a:solidFill>
                  <a:schemeClr val="tx1">
                    <a:lumMod val="75000"/>
                    <a:lumOff val="25000"/>
                  </a:schemeClr>
                </a:solidFill>
                <a:effectLst/>
              </a:rPr>
              <a:t>gioco</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all’esterno</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permette</a:t>
            </a:r>
            <a:r>
              <a:rPr lang="en-US" sz="2100" dirty="0">
                <a:solidFill>
                  <a:schemeClr val="tx1">
                    <a:lumMod val="75000"/>
                    <a:lumOff val="25000"/>
                  </a:schemeClr>
                </a:solidFill>
                <a:effectLst/>
              </a:rPr>
              <a:t> la </a:t>
            </a:r>
            <a:r>
              <a:rPr lang="en-US" sz="2100" dirty="0" err="1">
                <a:solidFill>
                  <a:schemeClr val="tx1">
                    <a:lumMod val="75000"/>
                    <a:lumOff val="25000"/>
                  </a:schemeClr>
                </a:solidFill>
                <a:effectLst/>
              </a:rPr>
              <a:t>conoscenza</a:t>
            </a:r>
            <a:r>
              <a:rPr lang="en-US" sz="2100" dirty="0">
                <a:solidFill>
                  <a:schemeClr val="tx1">
                    <a:lumMod val="75000"/>
                    <a:lumOff val="25000"/>
                  </a:schemeClr>
                </a:solidFill>
                <a:effectLst/>
              </a:rPr>
              <a:t> del mondo </a:t>
            </a:r>
            <a:r>
              <a:rPr lang="en-US" sz="2100" dirty="0" err="1">
                <a:solidFill>
                  <a:schemeClr val="tx1">
                    <a:lumMod val="75000"/>
                    <a:lumOff val="25000"/>
                  </a:schemeClr>
                </a:solidFill>
                <a:effectLst/>
              </a:rPr>
              <a:t>naturale</a:t>
            </a:r>
            <a:r>
              <a:rPr lang="en-US" sz="2100" dirty="0">
                <a:solidFill>
                  <a:schemeClr val="tx1">
                    <a:lumMod val="75000"/>
                    <a:lumOff val="25000"/>
                  </a:schemeClr>
                </a:solidFill>
                <a:effectLst/>
              </a:rPr>
              <a:t>, del tempo </a:t>
            </a:r>
            <a:r>
              <a:rPr lang="en-US" sz="2100" dirty="0" err="1">
                <a:solidFill>
                  <a:schemeClr val="tx1">
                    <a:lumMod val="75000"/>
                    <a:lumOff val="25000"/>
                  </a:schemeClr>
                </a:solidFill>
                <a:effectLst/>
              </a:rPr>
              <a:t>che</a:t>
            </a:r>
            <a:r>
              <a:rPr lang="en-US" sz="2100" dirty="0">
                <a:solidFill>
                  <a:schemeClr val="tx1">
                    <a:lumMod val="75000"/>
                    <a:lumOff val="25000"/>
                  </a:schemeClr>
                </a:solidFill>
                <a:effectLst/>
              </a:rPr>
              <a:t> </a:t>
            </a:r>
            <a:r>
              <a:rPr lang="en-US" sz="2100" dirty="0" err="1">
                <a:solidFill>
                  <a:schemeClr val="tx1">
                    <a:lumMod val="75000"/>
                    <a:lumOff val="25000"/>
                  </a:schemeClr>
                </a:solidFill>
                <a:effectLst/>
              </a:rPr>
              <a:t>passa</a:t>
            </a:r>
            <a:r>
              <a:rPr lang="en-US" sz="2100" dirty="0">
                <a:solidFill>
                  <a:schemeClr val="tx1">
                    <a:lumMod val="75000"/>
                    <a:lumOff val="25000"/>
                  </a:schemeClr>
                </a:solidFill>
                <a:effectLst/>
              </a:rPr>
              <a:t> </a:t>
            </a:r>
            <a:endParaRPr lang="en-US" sz="2100" dirty="0">
              <a:solidFill>
                <a:schemeClr val="tx1">
                  <a:lumMod val="75000"/>
                  <a:lumOff val="25000"/>
                </a:schemeClr>
              </a:solidFill>
            </a:endParaRPr>
          </a:p>
        </p:txBody>
      </p:sp>
      <p:pic>
        <p:nvPicPr>
          <p:cNvPr id="20" name="Immagine 19" descr="Immagine che contiene esterni, persona, terra, figlio&#10;&#10;Descrizione generata automaticamente">
            <a:extLst>
              <a:ext uri="{FF2B5EF4-FFF2-40B4-BE49-F238E27FC236}">
                <a16:creationId xmlns:a16="http://schemas.microsoft.com/office/drawing/2014/main" id="{99F74424-2D4F-4978-904B-FFB70681CD45}"/>
              </a:ext>
            </a:extLst>
          </p:cNvPr>
          <p:cNvPicPr>
            <a:picLocks noChangeAspect="1"/>
          </p:cNvPicPr>
          <p:nvPr/>
        </p:nvPicPr>
        <p:blipFill>
          <a:blip r:embed="rId2" cstate="print"/>
          <a:stretch>
            <a:fillRect/>
          </a:stretch>
        </p:blipFill>
        <p:spPr>
          <a:xfrm>
            <a:off x="304727" y="1843597"/>
            <a:ext cx="3754353" cy="4993653"/>
          </a:xfrm>
          <a:prstGeom prst="rect">
            <a:avLst/>
          </a:prstGeom>
        </p:spPr>
      </p:pic>
    </p:spTree>
    <p:extLst>
      <p:ext uri="{BB962C8B-B14F-4D97-AF65-F5344CB8AC3E}">
        <p14:creationId xmlns:p14="http://schemas.microsoft.com/office/powerpoint/2010/main" val="40818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9" name="Group 6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3" name="Group 8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7" name="Rectangle 9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1" name="Rectangle 100">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5B5D2E"/>
          </a:solidFill>
          <a:ln>
            <a:noFill/>
          </a:ln>
          <a:effectLst/>
        </p:spPr>
        <p:style>
          <a:lnRef idx="1">
            <a:schemeClr val="accent1"/>
          </a:lnRef>
          <a:fillRef idx="3">
            <a:schemeClr val="accent1"/>
          </a:fillRef>
          <a:effectRef idx="2">
            <a:schemeClr val="accent1"/>
          </a:effectRef>
          <a:fontRef idx="minor">
            <a:schemeClr val="lt1"/>
          </a:fontRef>
        </p:style>
      </p:sp>
      <p:sp>
        <p:nvSpPr>
          <p:cNvPr id="2" name="CasellaDiTesto 1">
            <a:extLst>
              <a:ext uri="{FF2B5EF4-FFF2-40B4-BE49-F238E27FC236}">
                <a16:creationId xmlns:a16="http://schemas.microsoft.com/office/drawing/2014/main" id="{D188433A-01CE-4227-887D-8CA0D9FE6C02}"/>
              </a:ext>
            </a:extLst>
          </p:cNvPr>
          <p:cNvSpPr txBox="1"/>
          <p:nvPr/>
        </p:nvSpPr>
        <p:spPr>
          <a:xfrm>
            <a:off x="649225" y="2133600"/>
            <a:ext cx="3650278" cy="3759253"/>
          </a:xfrm>
          <a:prstGeom prst="rect">
            <a:avLst/>
          </a:prstGeom>
        </p:spPr>
        <p:txBody>
          <a:bodyPr vert="horz" lIns="91440" tIns="45720" rIns="91440" bIns="45720" rtlCol="0">
            <a:normAutofit/>
          </a:bodyPr>
          <a:lstStyle/>
          <a:p>
            <a:pPr>
              <a:lnSpc>
                <a:spcPct val="90000"/>
              </a:lnSpc>
              <a:spcBef>
                <a:spcPts val="1000"/>
              </a:spcBef>
              <a:buClr>
                <a:srgbClr val="CC9743"/>
              </a:buClr>
              <a:buFont typeface="Wingdings 3" charset="2"/>
              <a:buChar char=""/>
            </a:pPr>
            <a:r>
              <a:rPr lang="en-US" sz="1500">
                <a:solidFill>
                  <a:schemeClr val="tx1">
                    <a:lumMod val="75000"/>
                    <a:lumOff val="25000"/>
                  </a:schemeClr>
                </a:solidFill>
                <a:effectLst/>
              </a:rPr>
              <a:t>Grande spazio viene dato al GIOCO EURISTICO (di scoperta) che è la modalità più immediata che il bambino possiede per conoscere e inventare cose nuove partendo dagli elementi che la sua realtà gli offre.</a:t>
            </a:r>
          </a:p>
          <a:p>
            <a:pPr>
              <a:lnSpc>
                <a:spcPct val="90000"/>
              </a:lnSpc>
              <a:spcBef>
                <a:spcPts val="1000"/>
              </a:spcBef>
              <a:buClr>
                <a:srgbClr val="CC9743"/>
              </a:buClr>
              <a:buFont typeface="Wingdings 3" charset="2"/>
              <a:buChar char=""/>
            </a:pPr>
            <a:r>
              <a:rPr lang="en-US" sz="1500">
                <a:solidFill>
                  <a:schemeClr val="tx1">
                    <a:lumMod val="75000"/>
                    <a:lumOff val="25000"/>
                  </a:schemeClr>
                </a:solidFill>
                <a:effectLst/>
              </a:rPr>
              <a:t>I bambini selezionano spontaneamente tra la vasta gamma di materiale destrutturato. Hanno a loro disposizione una grande quantità di oggetti e diversi contenitori, di varie forme, colori, consistenza che possono assemblare e combinare tra loro</a:t>
            </a:r>
            <a:endParaRPr lang="en-US" sz="1500">
              <a:solidFill>
                <a:schemeClr val="tx1">
                  <a:lumMod val="75000"/>
                  <a:lumOff val="25000"/>
                </a:schemeClr>
              </a:solidFill>
            </a:endParaRPr>
          </a:p>
        </p:txBody>
      </p:sp>
      <p:sp>
        <p:nvSpPr>
          <p:cNvPr id="105"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interni, decorato, tavolo da pranzo&#10;&#10;Descrizione generata automaticamente">
            <a:extLst>
              <a:ext uri="{FF2B5EF4-FFF2-40B4-BE49-F238E27FC236}">
                <a16:creationId xmlns:a16="http://schemas.microsoft.com/office/drawing/2014/main" id="{52596853-AEE7-4063-8350-CD500FD9BB0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726" r="2" b="11399"/>
          <a:stretch/>
        </p:blipFill>
        <p:spPr>
          <a:xfrm>
            <a:off x="4619543" y="10"/>
            <a:ext cx="7572457" cy="6853242"/>
          </a:xfrm>
          <a:prstGeom prst="rect">
            <a:avLst/>
          </a:prstGeom>
        </p:spPr>
      </p:pic>
    </p:spTree>
    <p:extLst>
      <p:ext uri="{BB962C8B-B14F-4D97-AF65-F5344CB8AC3E}">
        <p14:creationId xmlns:p14="http://schemas.microsoft.com/office/powerpoint/2010/main" val="231757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6" name="Group 4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6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8" name="Rectangle 7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0" name="Rectangle 79">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descr="Immagine che contiene persona, interni, pasto&#10;&#10;Descrizione generata automaticamente">
            <a:extLst>
              <a:ext uri="{FF2B5EF4-FFF2-40B4-BE49-F238E27FC236}">
                <a16:creationId xmlns:a16="http://schemas.microsoft.com/office/drawing/2014/main" id="{29C3AB0D-3B20-4C1D-98A9-B6FBBCC669C6}"/>
              </a:ext>
            </a:extLst>
          </p:cNvPr>
          <p:cNvPicPr>
            <a:picLocks noChangeAspect="1"/>
          </p:cNvPicPr>
          <p:nvPr/>
        </p:nvPicPr>
        <p:blipFill>
          <a:blip r:embed="rId2" cstate="print"/>
          <a:stretch>
            <a:fillRect/>
          </a:stretch>
        </p:blipFill>
        <p:spPr>
          <a:xfrm>
            <a:off x="1" y="0"/>
            <a:ext cx="7574440" cy="6857999"/>
          </a:xfrm>
          <a:prstGeom prst="rect">
            <a:avLst/>
          </a:prstGeom>
        </p:spPr>
      </p:pic>
      <p:sp>
        <p:nvSpPr>
          <p:cNvPr id="91"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sellaDiTesto 1">
            <a:extLst>
              <a:ext uri="{FF2B5EF4-FFF2-40B4-BE49-F238E27FC236}">
                <a16:creationId xmlns:a16="http://schemas.microsoft.com/office/drawing/2014/main" id="{17AF46BA-76B8-411C-A83B-FEE071A858BA}"/>
              </a:ext>
            </a:extLst>
          </p:cNvPr>
          <p:cNvSpPr txBox="1"/>
          <p:nvPr/>
        </p:nvSpPr>
        <p:spPr>
          <a:xfrm>
            <a:off x="7860770" y="2017668"/>
            <a:ext cx="3750205" cy="3857816"/>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95000"/>
                    <a:lumOff val="5000"/>
                  </a:schemeClr>
                </a:solidFill>
                <a:effectLst/>
              </a:rPr>
              <a:t>un ruolo importantissimo è quello del </a:t>
            </a:r>
            <a:r>
              <a:rPr lang="en-US" i="1">
                <a:solidFill>
                  <a:schemeClr val="tx1">
                    <a:lumMod val="95000"/>
                    <a:lumOff val="5000"/>
                  </a:schemeClr>
                </a:solidFill>
                <a:effectLst/>
              </a:rPr>
              <a:t>gioco libero</a:t>
            </a:r>
            <a:r>
              <a:rPr lang="en-US">
                <a:solidFill>
                  <a:schemeClr val="tx1">
                    <a:lumMod val="95000"/>
                    <a:lumOff val="5000"/>
                  </a:schemeClr>
                </a:solidFill>
                <a:effectLst/>
              </a:rPr>
              <a:t>, durante il quale è fondamentale l'incontro/scontro con l'altro: fatto di mediazione, confronti, conflitti, abbracci, morsi, parole, spinte, pianti,  sempre con il sostegno delle educatrici che accompagnano il bambino verso una relazione rispettosa di sé e degli altri.</a:t>
            </a:r>
          </a:p>
        </p:txBody>
      </p:sp>
    </p:spTree>
    <p:extLst>
      <p:ext uri="{BB962C8B-B14F-4D97-AF65-F5344CB8AC3E}">
        <p14:creationId xmlns:p14="http://schemas.microsoft.com/office/powerpoint/2010/main" val="324261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8" name="Group 5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9" name="Group 7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0" name="Rectangle 8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asellaDiTesto 1">
            <a:extLst>
              <a:ext uri="{FF2B5EF4-FFF2-40B4-BE49-F238E27FC236}">
                <a16:creationId xmlns:a16="http://schemas.microsoft.com/office/drawing/2014/main" id="{1B6540C6-6C57-40B6-ACBA-E8F8A47EC12B}"/>
              </a:ext>
            </a:extLst>
          </p:cNvPr>
          <p:cNvSpPr txBox="1"/>
          <p:nvPr/>
        </p:nvSpPr>
        <p:spPr>
          <a:xfrm>
            <a:off x="1683956" y="2133600"/>
            <a:ext cx="4140772" cy="37776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200" i="1" dirty="0">
                <a:effectLst/>
              </a:rPr>
              <a:t>Il </a:t>
            </a:r>
            <a:r>
              <a:rPr lang="en-US" sz="1200" i="1" dirty="0" err="1">
                <a:effectLst/>
              </a:rPr>
              <a:t>cestino</a:t>
            </a:r>
            <a:r>
              <a:rPr lang="en-US" sz="1200" i="1" dirty="0">
                <a:effectLst/>
              </a:rPr>
              <a:t> </a:t>
            </a:r>
            <a:r>
              <a:rPr lang="en-US" sz="1200" i="1" dirty="0" err="1">
                <a:effectLst/>
              </a:rPr>
              <a:t>dei</a:t>
            </a:r>
            <a:r>
              <a:rPr lang="en-US" sz="1200" i="1" dirty="0">
                <a:effectLst/>
              </a:rPr>
              <a:t> </a:t>
            </a:r>
            <a:r>
              <a:rPr lang="en-US" sz="1200" i="1" dirty="0" err="1">
                <a:effectLst/>
              </a:rPr>
              <a:t>tesori</a:t>
            </a:r>
            <a:r>
              <a:rPr lang="en-US" sz="1200" dirty="0">
                <a:effectLst/>
              </a:rPr>
              <a:t> : E’ un </a:t>
            </a:r>
            <a:r>
              <a:rPr lang="en-US" sz="1200" dirty="0" err="1">
                <a:effectLst/>
              </a:rPr>
              <a:t>gioco</a:t>
            </a:r>
            <a:r>
              <a:rPr lang="en-US" sz="1200" dirty="0">
                <a:effectLst/>
              </a:rPr>
              <a:t> </a:t>
            </a:r>
            <a:r>
              <a:rPr lang="en-US" sz="1200" dirty="0" err="1">
                <a:effectLst/>
              </a:rPr>
              <a:t>che</a:t>
            </a:r>
            <a:r>
              <a:rPr lang="en-US" sz="1200" dirty="0">
                <a:effectLst/>
              </a:rPr>
              <a:t> </a:t>
            </a:r>
            <a:r>
              <a:rPr lang="en-US" sz="1200" dirty="0" err="1">
                <a:effectLst/>
              </a:rPr>
              <a:t>può</a:t>
            </a:r>
            <a:r>
              <a:rPr lang="en-US" sz="1200" dirty="0">
                <a:effectLst/>
              </a:rPr>
              <a:t> </a:t>
            </a:r>
            <a:r>
              <a:rPr lang="en-US" sz="1200" dirty="0" err="1">
                <a:effectLst/>
              </a:rPr>
              <a:t>essere</a:t>
            </a:r>
            <a:r>
              <a:rPr lang="en-US" sz="1200" dirty="0">
                <a:effectLst/>
              </a:rPr>
              <a:t> </a:t>
            </a:r>
            <a:r>
              <a:rPr lang="en-US" sz="1200" dirty="0" err="1">
                <a:effectLst/>
              </a:rPr>
              <a:t>proposto</a:t>
            </a:r>
            <a:r>
              <a:rPr lang="en-US" sz="1200" dirty="0">
                <a:effectLst/>
              </a:rPr>
              <a:t> ai bambini </a:t>
            </a:r>
            <a:r>
              <a:rPr lang="en-US" sz="1200" dirty="0" err="1">
                <a:effectLst/>
              </a:rPr>
              <a:t>piccoli</a:t>
            </a:r>
            <a:r>
              <a:rPr lang="en-US" sz="1200" dirty="0">
                <a:effectLst/>
              </a:rPr>
              <a:t> del </a:t>
            </a:r>
            <a:r>
              <a:rPr lang="en-US" sz="1200" dirty="0" err="1">
                <a:effectLst/>
              </a:rPr>
              <a:t>nido</a:t>
            </a:r>
            <a:r>
              <a:rPr lang="en-US" sz="1200" dirty="0">
                <a:effectLst/>
              </a:rPr>
              <a:t> </a:t>
            </a:r>
            <a:r>
              <a:rPr lang="en-US" sz="1200" dirty="0" err="1">
                <a:effectLst/>
              </a:rPr>
              <a:t>che</a:t>
            </a:r>
            <a:r>
              <a:rPr lang="en-US" sz="1200" dirty="0">
                <a:effectLst/>
              </a:rPr>
              <a:t> </a:t>
            </a:r>
            <a:r>
              <a:rPr lang="en-US" sz="1200" dirty="0" err="1">
                <a:effectLst/>
              </a:rPr>
              <a:t>entrano</a:t>
            </a:r>
            <a:r>
              <a:rPr lang="en-US" sz="1200" dirty="0">
                <a:effectLst/>
              </a:rPr>
              <a:t> in </a:t>
            </a:r>
            <a:r>
              <a:rPr lang="en-US" sz="1200" dirty="0" err="1">
                <a:effectLst/>
              </a:rPr>
              <a:t>relazione</a:t>
            </a:r>
            <a:r>
              <a:rPr lang="en-US" sz="1200" dirty="0">
                <a:effectLst/>
              </a:rPr>
              <a:t> con </a:t>
            </a:r>
            <a:r>
              <a:rPr lang="en-US" sz="1200" dirty="0" err="1">
                <a:effectLst/>
              </a:rPr>
              <a:t>l’ambiente</a:t>
            </a:r>
            <a:r>
              <a:rPr lang="en-US" sz="1200" dirty="0">
                <a:effectLst/>
              </a:rPr>
              <a:t> </a:t>
            </a:r>
            <a:r>
              <a:rPr lang="en-US" sz="1200" dirty="0" err="1">
                <a:effectLst/>
              </a:rPr>
              <a:t>principalmente</a:t>
            </a:r>
            <a:r>
              <a:rPr lang="en-US" sz="1200" dirty="0">
                <a:effectLst/>
              </a:rPr>
              <a:t> </a:t>
            </a:r>
            <a:r>
              <a:rPr lang="en-US" sz="1200" dirty="0" err="1">
                <a:effectLst/>
              </a:rPr>
              <a:t>attraverso</a:t>
            </a:r>
            <a:r>
              <a:rPr lang="en-US" sz="1200" dirty="0">
                <a:effectLst/>
              </a:rPr>
              <a:t> il </a:t>
            </a:r>
            <a:r>
              <a:rPr lang="en-US" sz="1200" dirty="0" err="1">
                <a:effectLst/>
              </a:rPr>
              <a:t>corpo</a:t>
            </a:r>
            <a:r>
              <a:rPr lang="en-US" sz="1200" dirty="0">
                <a:effectLst/>
              </a:rPr>
              <a:t> e </a:t>
            </a:r>
            <a:r>
              <a:rPr lang="en-US" sz="1200" dirty="0" err="1">
                <a:effectLst/>
              </a:rPr>
              <a:t>i</a:t>
            </a:r>
            <a:r>
              <a:rPr lang="en-US" sz="1200" dirty="0">
                <a:effectLst/>
              </a:rPr>
              <a:t> sensi; </a:t>
            </a:r>
            <a:r>
              <a:rPr lang="en-US" sz="1200" dirty="0" err="1">
                <a:effectLst/>
              </a:rPr>
              <a:t>esso</a:t>
            </a:r>
            <a:r>
              <a:rPr lang="en-US" sz="1200" dirty="0">
                <a:effectLst/>
              </a:rPr>
              <a:t> </a:t>
            </a:r>
            <a:r>
              <a:rPr lang="en-US" sz="1200" dirty="0" err="1">
                <a:effectLst/>
              </a:rPr>
              <a:t>contiene</a:t>
            </a:r>
            <a:r>
              <a:rPr lang="en-US" sz="1200" dirty="0">
                <a:effectLst/>
              </a:rPr>
              <a:t> solo </a:t>
            </a:r>
            <a:r>
              <a:rPr lang="en-US" sz="1200" dirty="0" err="1">
                <a:effectLst/>
              </a:rPr>
              <a:t>oggetti</a:t>
            </a:r>
            <a:r>
              <a:rPr lang="en-US" sz="1200" dirty="0">
                <a:effectLst/>
              </a:rPr>
              <a:t> </a:t>
            </a:r>
            <a:r>
              <a:rPr lang="en-US" sz="1200" dirty="0" err="1">
                <a:effectLst/>
              </a:rPr>
              <a:t>naturali</a:t>
            </a:r>
            <a:r>
              <a:rPr lang="en-US" sz="1200" dirty="0">
                <a:effectLst/>
              </a:rPr>
              <a:t>, o </a:t>
            </a:r>
            <a:r>
              <a:rPr lang="en-US" sz="1200" dirty="0" err="1">
                <a:effectLst/>
              </a:rPr>
              <a:t>realizzati</a:t>
            </a:r>
            <a:r>
              <a:rPr lang="en-US" sz="1200" dirty="0">
                <a:effectLst/>
              </a:rPr>
              <a:t> con </a:t>
            </a:r>
            <a:r>
              <a:rPr lang="en-US" sz="1200" dirty="0" err="1">
                <a:effectLst/>
              </a:rPr>
              <a:t>materiali</a:t>
            </a:r>
            <a:r>
              <a:rPr lang="en-US" sz="1200" dirty="0">
                <a:effectLst/>
              </a:rPr>
              <a:t> </a:t>
            </a:r>
            <a:r>
              <a:rPr lang="en-US" sz="1200" dirty="0" err="1">
                <a:effectLst/>
              </a:rPr>
              <a:t>naturali</a:t>
            </a:r>
            <a:r>
              <a:rPr lang="en-US" sz="1200" dirty="0">
                <a:effectLst/>
              </a:rPr>
              <a:t> </a:t>
            </a:r>
            <a:r>
              <a:rPr lang="en-US" sz="1200" dirty="0" err="1">
                <a:effectLst/>
              </a:rPr>
              <a:t>che</a:t>
            </a:r>
            <a:r>
              <a:rPr lang="en-US" sz="1200" dirty="0">
                <a:effectLst/>
              </a:rPr>
              <a:t> </a:t>
            </a:r>
            <a:r>
              <a:rPr lang="en-US" sz="1200" dirty="0" err="1">
                <a:effectLst/>
              </a:rPr>
              <a:t>si</a:t>
            </a:r>
            <a:r>
              <a:rPr lang="en-US" sz="1200" dirty="0">
                <a:effectLst/>
              </a:rPr>
              <a:t> </a:t>
            </a:r>
            <a:r>
              <a:rPr lang="en-US" sz="1200" dirty="0" err="1">
                <a:effectLst/>
              </a:rPr>
              <a:t>possono</a:t>
            </a:r>
            <a:r>
              <a:rPr lang="en-US" sz="1200" dirty="0">
                <a:effectLst/>
              </a:rPr>
              <a:t>: </a:t>
            </a:r>
            <a:r>
              <a:rPr lang="en-US" sz="1200" dirty="0" err="1">
                <a:effectLst/>
              </a:rPr>
              <a:t>guardare</a:t>
            </a:r>
            <a:r>
              <a:rPr lang="en-US" sz="1200" dirty="0">
                <a:effectLst/>
              </a:rPr>
              <a:t>, </a:t>
            </a:r>
            <a:r>
              <a:rPr lang="en-US" sz="1200" dirty="0" err="1">
                <a:effectLst/>
              </a:rPr>
              <a:t>toccare</a:t>
            </a:r>
            <a:r>
              <a:rPr lang="en-US" sz="1200" dirty="0">
                <a:effectLst/>
              </a:rPr>
              <a:t>, </a:t>
            </a:r>
            <a:r>
              <a:rPr lang="en-US" sz="1200" dirty="0" err="1">
                <a:effectLst/>
              </a:rPr>
              <a:t>afferrare</a:t>
            </a:r>
            <a:r>
              <a:rPr lang="en-US" sz="1200" dirty="0">
                <a:effectLst/>
              </a:rPr>
              <a:t>, </a:t>
            </a:r>
            <a:r>
              <a:rPr lang="en-US" sz="1200" dirty="0" err="1">
                <a:effectLst/>
              </a:rPr>
              <a:t>succhiare</a:t>
            </a:r>
            <a:r>
              <a:rPr lang="en-US" sz="1200" dirty="0">
                <a:effectLst/>
              </a:rPr>
              <a:t>, </a:t>
            </a:r>
            <a:r>
              <a:rPr lang="en-US" sz="1200" dirty="0" err="1">
                <a:effectLst/>
              </a:rPr>
              <a:t>scuotere</a:t>
            </a:r>
            <a:r>
              <a:rPr lang="en-US" sz="1200" dirty="0">
                <a:effectLst/>
              </a:rPr>
              <a:t>, </a:t>
            </a:r>
            <a:r>
              <a:rPr lang="en-US" sz="1200" dirty="0" err="1">
                <a:effectLst/>
              </a:rPr>
              <a:t>battere</a:t>
            </a:r>
            <a:r>
              <a:rPr lang="en-US" sz="1200" dirty="0">
                <a:effectLst/>
              </a:rPr>
              <a:t>, </a:t>
            </a:r>
            <a:r>
              <a:rPr lang="en-US" sz="1200" dirty="0" err="1">
                <a:effectLst/>
              </a:rPr>
              <a:t>scegliere</a:t>
            </a:r>
            <a:r>
              <a:rPr lang="en-US" sz="1200" dirty="0">
                <a:effectLst/>
              </a:rPr>
              <a:t>,  </a:t>
            </a:r>
            <a:r>
              <a:rPr lang="en-US" sz="1200" dirty="0" err="1">
                <a:effectLst/>
              </a:rPr>
              <a:t>scartare</a:t>
            </a:r>
            <a:r>
              <a:rPr lang="en-US" sz="1200" dirty="0">
                <a:effectLst/>
              </a:rPr>
              <a:t>.</a:t>
            </a:r>
          </a:p>
          <a:p>
            <a:pPr>
              <a:lnSpc>
                <a:spcPct val="90000"/>
              </a:lnSpc>
              <a:spcBef>
                <a:spcPts val="1000"/>
              </a:spcBef>
              <a:buClr>
                <a:schemeClr val="accent1"/>
              </a:buClr>
              <a:buFont typeface="Wingdings 3" charset="2"/>
              <a:buChar char=""/>
            </a:pPr>
            <a:r>
              <a:rPr lang="en-US" sz="1200" dirty="0">
                <a:effectLst/>
              </a:rPr>
              <a:t> </a:t>
            </a:r>
            <a:r>
              <a:rPr lang="en-US" sz="1200" i="1" dirty="0">
                <a:effectLst/>
              </a:rPr>
              <a:t>I </a:t>
            </a:r>
            <a:r>
              <a:rPr lang="en-US" sz="1200" i="1" dirty="0" err="1">
                <a:effectLst/>
              </a:rPr>
              <a:t>giochi</a:t>
            </a:r>
            <a:r>
              <a:rPr lang="en-US" sz="1200" i="1" dirty="0">
                <a:effectLst/>
              </a:rPr>
              <a:t> per </a:t>
            </a:r>
            <a:r>
              <a:rPr lang="en-US" sz="1200" i="1" dirty="0" err="1">
                <a:effectLst/>
              </a:rPr>
              <a:t>comunicare</a:t>
            </a:r>
            <a:r>
              <a:rPr lang="en-US" sz="1200" dirty="0">
                <a:effectLst/>
              </a:rPr>
              <a:t>: </a:t>
            </a:r>
            <a:r>
              <a:rPr lang="en-US" sz="1200" dirty="0" err="1">
                <a:effectLst/>
              </a:rPr>
              <a:t>hanno</a:t>
            </a:r>
            <a:r>
              <a:rPr lang="en-US" sz="1200" dirty="0">
                <a:effectLst/>
              </a:rPr>
              <a:t> come </a:t>
            </a:r>
            <a:r>
              <a:rPr lang="en-US" sz="1200" dirty="0" err="1">
                <a:effectLst/>
              </a:rPr>
              <a:t>obiettivo</a:t>
            </a:r>
            <a:r>
              <a:rPr lang="en-US" sz="1200" dirty="0">
                <a:effectLst/>
              </a:rPr>
              <a:t> lo </a:t>
            </a:r>
            <a:r>
              <a:rPr lang="en-US" sz="1200" dirty="0" err="1">
                <a:effectLst/>
              </a:rPr>
              <a:t>sviluppo</a:t>
            </a:r>
            <a:r>
              <a:rPr lang="en-US" sz="1200" dirty="0">
                <a:effectLst/>
              </a:rPr>
              <a:t> del </a:t>
            </a:r>
            <a:r>
              <a:rPr lang="en-US" sz="1200" dirty="0" err="1">
                <a:effectLst/>
              </a:rPr>
              <a:t>linguaggio</a:t>
            </a:r>
            <a:r>
              <a:rPr lang="en-US" sz="1200" dirty="0">
                <a:effectLst/>
              </a:rPr>
              <a:t> e </a:t>
            </a:r>
            <a:r>
              <a:rPr lang="en-US" sz="1200" dirty="0" err="1">
                <a:effectLst/>
              </a:rPr>
              <a:t>della</a:t>
            </a:r>
            <a:r>
              <a:rPr lang="en-US" sz="1200" dirty="0">
                <a:effectLst/>
              </a:rPr>
              <a:t> </a:t>
            </a:r>
            <a:r>
              <a:rPr lang="en-US" sz="1200" dirty="0" err="1">
                <a:effectLst/>
              </a:rPr>
              <a:t>socialità</a:t>
            </a:r>
            <a:r>
              <a:rPr lang="en-US" sz="1200" dirty="0">
                <a:effectLst/>
              </a:rPr>
              <a:t>, il senso del </a:t>
            </a:r>
            <a:r>
              <a:rPr lang="en-US" sz="1200" dirty="0" err="1">
                <a:effectLst/>
              </a:rPr>
              <a:t>ritmo</a:t>
            </a:r>
            <a:r>
              <a:rPr lang="en-US" sz="1200" dirty="0">
                <a:effectLst/>
              </a:rPr>
              <a:t> e la </a:t>
            </a:r>
            <a:r>
              <a:rPr lang="en-US" sz="1200" dirty="0" err="1">
                <a:effectLst/>
              </a:rPr>
              <a:t>memoria</a:t>
            </a:r>
            <a:r>
              <a:rPr lang="en-US" sz="1200" dirty="0">
                <a:effectLst/>
              </a:rPr>
              <a:t>. </a:t>
            </a:r>
            <a:r>
              <a:rPr lang="en-US" sz="1200" dirty="0" err="1">
                <a:effectLst/>
              </a:rPr>
              <a:t>Raccontare</a:t>
            </a:r>
            <a:r>
              <a:rPr lang="en-US" sz="1200" dirty="0">
                <a:effectLst/>
              </a:rPr>
              <a:t> </a:t>
            </a:r>
            <a:r>
              <a:rPr lang="en-US" sz="1200" dirty="0" err="1">
                <a:effectLst/>
              </a:rPr>
              <a:t>storie</a:t>
            </a:r>
            <a:r>
              <a:rPr lang="en-US" sz="1200" dirty="0">
                <a:effectLst/>
              </a:rPr>
              <a:t>, </a:t>
            </a:r>
            <a:r>
              <a:rPr lang="en-US" sz="1200" dirty="0" err="1">
                <a:effectLst/>
              </a:rPr>
              <a:t>cantare</a:t>
            </a:r>
            <a:r>
              <a:rPr lang="en-US" sz="1200" dirty="0">
                <a:effectLst/>
              </a:rPr>
              <a:t>, </a:t>
            </a:r>
            <a:r>
              <a:rPr lang="en-US" sz="1200" dirty="0" err="1">
                <a:effectLst/>
              </a:rPr>
              <a:t>memorizzare</a:t>
            </a:r>
            <a:r>
              <a:rPr lang="en-US" sz="1200" dirty="0">
                <a:effectLst/>
              </a:rPr>
              <a:t> </a:t>
            </a:r>
            <a:r>
              <a:rPr lang="en-US" sz="1200" dirty="0" err="1">
                <a:effectLst/>
              </a:rPr>
              <a:t>filastrocche</a:t>
            </a:r>
            <a:r>
              <a:rPr lang="en-US" sz="1200" dirty="0">
                <a:effectLst/>
              </a:rPr>
              <a:t>, </a:t>
            </a:r>
            <a:r>
              <a:rPr lang="en-US" sz="1200" dirty="0" err="1">
                <a:effectLst/>
              </a:rPr>
              <a:t>ascoltare</a:t>
            </a:r>
            <a:r>
              <a:rPr lang="en-US" sz="1200" dirty="0">
                <a:effectLst/>
              </a:rPr>
              <a:t>, </a:t>
            </a:r>
            <a:r>
              <a:rPr lang="en-US" sz="1200" dirty="0" err="1">
                <a:effectLst/>
              </a:rPr>
              <a:t>osservare</a:t>
            </a:r>
            <a:r>
              <a:rPr lang="en-US" sz="1200" dirty="0">
                <a:effectLst/>
              </a:rPr>
              <a:t> la </a:t>
            </a:r>
            <a:r>
              <a:rPr lang="en-US" sz="1200" dirty="0" err="1">
                <a:effectLst/>
              </a:rPr>
              <a:t>realtà</a:t>
            </a:r>
            <a:r>
              <a:rPr lang="en-US" sz="1200" dirty="0">
                <a:effectLst/>
              </a:rPr>
              <a:t> o le </a:t>
            </a:r>
            <a:r>
              <a:rPr lang="en-US" sz="1200" dirty="0" err="1">
                <a:effectLst/>
              </a:rPr>
              <a:t>immagini</a:t>
            </a:r>
            <a:r>
              <a:rPr lang="en-US" sz="1200" dirty="0">
                <a:effectLst/>
              </a:rPr>
              <a:t> di un album o di un </a:t>
            </a:r>
            <a:r>
              <a:rPr lang="en-US" sz="1200" dirty="0" err="1">
                <a:effectLst/>
              </a:rPr>
              <a:t>libro</a:t>
            </a:r>
            <a:r>
              <a:rPr lang="en-US" sz="1200" dirty="0">
                <a:effectLst/>
              </a:rPr>
              <a:t>, </a:t>
            </a:r>
            <a:r>
              <a:rPr lang="en-US" sz="1200" dirty="0" err="1">
                <a:effectLst/>
              </a:rPr>
              <a:t>sono</a:t>
            </a:r>
            <a:r>
              <a:rPr lang="en-US" sz="1200" dirty="0">
                <a:effectLst/>
              </a:rPr>
              <a:t> </a:t>
            </a:r>
            <a:r>
              <a:rPr lang="en-US" sz="1200" dirty="0" err="1">
                <a:effectLst/>
              </a:rPr>
              <a:t>momenti</a:t>
            </a:r>
            <a:r>
              <a:rPr lang="en-US" sz="1200" dirty="0">
                <a:effectLst/>
              </a:rPr>
              <a:t> molto </a:t>
            </a:r>
            <a:r>
              <a:rPr lang="en-US" sz="1200" dirty="0" err="1">
                <a:effectLst/>
              </a:rPr>
              <a:t>importanti</a:t>
            </a:r>
            <a:r>
              <a:rPr lang="en-US" sz="1200" dirty="0">
                <a:effectLst/>
              </a:rPr>
              <a:t> per </a:t>
            </a:r>
            <a:r>
              <a:rPr lang="en-US" sz="1200" dirty="0" err="1">
                <a:effectLst/>
              </a:rPr>
              <a:t>i</a:t>
            </a:r>
            <a:r>
              <a:rPr lang="en-US" sz="1200" dirty="0">
                <a:effectLst/>
              </a:rPr>
              <a:t> bambini. </a:t>
            </a:r>
          </a:p>
          <a:p>
            <a:pPr>
              <a:lnSpc>
                <a:spcPct val="90000"/>
              </a:lnSpc>
              <a:spcBef>
                <a:spcPts val="1000"/>
              </a:spcBef>
              <a:buClr>
                <a:schemeClr val="accent1"/>
              </a:buClr>
              <a:buFont typeface="Wingdings 3" charset="2"/>
              <a:buChar char=""/>
            </a:pPr>
            <a:r>
              <a:rPr lang="en-US" sz="1200" i="1" dirty="0">
                <a:effectLst/>
              </a:rPr>
              <a:t>I </a:t>
            </a:r>
            <a:r>
              <a:rPr lang="en-US" sz="1200" i="1" dirty="0" err="1">
                <a:effectLst/>
              </a:rPr>
              <a:t>giochi</a:t>
            </a:r>
            <a:r>
              <a:rPr lang="en-US" sz="1200" i="1" dirty="0">
                <a:effectLst/>
              </a:rPr>
              <a:t> da </a:t>
            </a:r>
            <a:r>
              <a:rPr lang="en-US" sz="1200" i="1" dirty="0" err="1">
                <a:effectLst/>
              </a:rPr>
              <a:t>incastro</a:t>
            </a:r>
            <a:r>
              <a:rPr lang="en-US" sz="1200" dirty="0">
                <a:effectLst/>
              </a:rPr>
              <a:t> </a:t>
            </a:r>
            <a:r>
              <a:rPr lang="en-US" sz="1200" dirty="0" err="1">
                <a:effectLst/>
              </a:rPr>
              <a:t>sono</a:t>
            </a:r>
            <a:r>
              <a:rPr lang="en-US" sz="1200" dirty="0">
                <a:effectLst/>
              </a:rPr>
              <a:t> </a:t>
            </a:r>
            <a:r>
              <a:rPr lang="en-US" sz="1200" dirty="0" err="1">
                <a:effectLst/>
              </a:rPr>
              <a:t>utili</a:t>
            </a:r>
            <a:r>
              <a:rPr lang="en-US" sz="1200" dirty="0">
                <a:effectLst/>
              </a:rPr>
              <a:t> per lo </a:t>
            </a:r>
            <a:r>
              <a:rPr lang="en-US" sz="1200" dirty="0" err="1">
                <a:effectLst/>
              </a:rPr>
              <a:t>sviluppo</a:t>
            </a:r>
            <a:r>
              <a:rPr lang="en-US" sz="1200" dirty="0">
                <a:effectLst/>
              </a:rPr>
              <a:t> </a:t>
            </a:r>
            <a:r>
              <a:rPr lang="en-US" sz="1200" dirty="0" err="1">
                <a:effectLst/>
              </a:rPr>
              <a:t>delle</a:t>
            </a:r>
            <a:r>
              <a:rPr lang="en-US" sz="1200" dirty="0">
                <a:effectLst/>
              </a:rPr>
              <a:t> </a:t>
            </a:r>
            <a:r>
              <a:rPr lang="en-US" sz="1200" dirty="0" err="1">
                <a:effectLst/>
              </a:rPr>
              <a:t>capacità</a:t>
            </a:r>
            <a:r>
              <a:rPr lang="en-US" sz="1200" dirty="0">
                <a:effectLst/>
              </a:rPr>
              <a:t> </a:t>
            </a:r>
            <a:r>
              <a:rPr lang="en-US" sz="1200" dirty="0" err="1">
                <a:effectLst/>
              </a:rPr>
              <a:t>spazio-temporali</a:t>
            </a:r>
            <a:r>
              <a:rPr lang="en-US" sz="1200" dirty="0">
                <a:effectLst/>
              </a:rPr>
              <a:t> e per la </a:t>
            </a:r>
            <a:r>
              <a:rPr lang="en-US" sz="1200" dirty="0" err="1">
                <a:effectLst/>
              </a:rPr>
              <a:t>coordinazione</a:t>
            </a:r>
            <a:r>
              <a:rPr lang="en-US" sz="1200" dirty="0">
                <a:effectLst/>
              </a:rPr>
              <a:t> </a:t>
            </a:r>
            <a:r>
              <a:rPr lang="en-US" sz="1200" dirty="0" err="1">
                <a:effectLst/>
              </a:rPr>
              <a:t>occhio</a:t>
            </a:r>
            <a:r>
              <a:rPr lang="en-US" sz="1200" dirty="0">
                <a:effectLst/>
              </a:rPr>
              <a:t>-mano per la </a:t>
            </a:r>
            <a:r>
              <a:rPr lang="en-US" sz="1200" dirty="0" err="1">
                <a:effectLst/>
              </a:rPr>
              <a:t>creatività</a:t>
            </a:r>
            <a:r>
              <a:rPr lang="en-US" sz="1200" dirty="0">
                <a:effectLst/>
              </a:rPr>
              <a:t>. </a:t>
            </a:r>
          </a:p>
          <a:p>
            <a:pPr>
              <a:lnSpc>
                <a:spcPct val="90000"/>
              </a:lnSpc>
              <a:spcBef>
                <a:spcPts val="1000"/>
              </a:spcBef>
              <a:buClr>
                <a:schemeClr val="accent1"/>
              </a:buClr>
            </a:pPr>
            <a:endParaRPr lang="en-US" sz="1200">
              <a:effectLst/>
            </a:endParaRPr>
          </a:p>
        </p:txBody>
      </p:sp>
      <p:pic>
        <p:nvPicPr>
          <p:cNvPr id="4" name="Immagine 3" descr="Immagine che contiene persona, interni, neonato&#10;&#10;Descrizione generata automaticamente">
            <a:extLst>
              <a:ext uri="{FF2B5EF4-FFF2-40B4-BE49-F238E27FC236}">
                <a16:creationId xmlns:a16="http://schemas.microsoft.com/office/drawing/2014/main" id="{C80E9A73-DBBD-4D38-8F7A-B48444E409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729" r="6560"/>
          <a:stretch/>
        </p:blipFill>
        <p:spPr>
          <a:xfrm>
            <a:off x="6091916" y="10"/>
            <a:ext cx="6100084" cy="6857990"/>
          </a:xfrm>
          <a:prstGeom prst="rect">
            <a:avLst/>
          </a:prstGeom>
        </p:spPr>
      </p:pic>
    </p:spTree>
    <p:extLst>
      <p:ext uri="{BB962C8B-B14F-4D97-AF65-F5344CB8AC3E}">
        <p14:creationId xmlns:p14="http://schemas.microsoft.com/office/powerpoint/2010/main" val="84639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asellaDiTesto 1">
            <a:extLst>
              <a:ext uri="{FF2B5EF4-FFF2-40B4-BE49-F238E27FC236}">
                <a16:creationId xmlns:a16="http://schemas.microsoft.com/office/drawing/2014/main" id="{C1401AFE-5DBE-49A3-9EA9-1B71FE3E6138}"/>
              </a:ext>
            </a:extLst>
          </p:cNvPr>
          <p:cNvSpPr txBox="1"/>
          <p:nvPr/>
        </p:nvSpPr>
        <p:spPr>
          <a:xfrm>
            <a:off x="3373062" y="2133600"/>
            <a:ext cx="8131550" cy="37776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500" b="1" dirty="0">
                <a:solidFill>
                  <a:schemeClr val="tx1">
                    <a:lumMod val="75000"/>
                    <a:lumOff val="25000"/>
                  </a:schemeClr>
                </a:solidFill>
                <a:effectLst/>
              </a:rPr>
              <a:t>Le </a:t>
            </a:r>
            <a:r>
              <a:rPr lang="en-US" sz="1500" b="1" dirty="0" err="1">
                <a:solidFill>
                  <a:schemeClr val="tx1">
                    <a:lumMod val="75000"/>
                    <a:lumOff val="25000"/>
                  </a:schemeClr>
                </a:solidFill>
                <a:effectLst/>
              </a:rPr>
              <a:t>educatrici</a:t>
            </a:r>
            <a:endParaRPr lang="en-US" sz="1500" dirty="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effectLst/>
              </a:rPr>
              <a:t>Le </a:t>
            </a:r>
            <a:r>
              <a:rPr lang="en-US" sz="1500" dirty="0" err="1">
                <a:solidFill>
                  <a:schemeClr val="tx1">
                    <a:lumMod val="75000"/>
                    <a:lumOff val="25000"/>
                  </a:schemeClr>
                </a:solidFill>
                <a:effectLst/>
              </a:rPr>
              <a:t>educatrici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progettano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costantemente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i</a:t>
            </a:r>
            <a:r>
              <a:rPr lang="en-US" sz="1500" dirty="0">
                <a:solidFill>
                  <a:schemeClr val="tx1">
                    <a:lumMod val="75000"/>
                    <a:lumOff val="25000"/>
                  </a:schemeClr>
                </a:solidFill>
                <a:effectLst/>
              </a:rPr>
              <a:t> tempi, </a:t>
            </a:r>
            <a:r>
              <a:rPr lang="en-US" sz="1500" dirty="0" err="1">
                <a:solidFill>
                  <a:schemeClr val="tx1">
                    <a:lumMod val="75000"/>
                    <a:lumOff val="25000"/>
                  </a:schemeClr>
                </a:solidFill>
                <a:effectLst/>
              </a:rPr>
              <a:t>gli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spazi</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materiali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vengono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pensati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scelti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organizzati</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messi</a:t>
            </a:r>
            <a:r>
              <a:rPr lang="en-US" sz="1500" dirty="0">
                <a:solidFill>
                  <a:schemeClr val="tx1">
                    <a:lumMod val="75000"/>
                    <a:lumOff val="25000"/>
                  </a:schemeClr>
                </a:solidFill>
                <a:effectLst/>
              </a:rPr>
              <a:t> a </a:t>
            </a:r>
            <a:r>
              <a:rPr lang="en-US" sz="1500" dirty="0" err="1">
                <a:solidFill>
                  <a:schemeClr val="tx1">
                    <a:lumMod val="75000"/>
                    <a:lumOff val="25000"/>
                  </a:schemeClr>
                </a:solidFill>
                <a:effectLst/>
              </a:rPr>
              <a:t>disposizione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dei</a:t>
            </a:r>
            <a:r>
              <a:rPr lang="en-US" sz="1500" dirty="0">
                <a:solidFill>
                  <a:schemeClr val="tx1">
                    <a:lumMod val="75000"/>
                    <a:lumOff val="25000"/>
                  </a:schemeClr>
                </a:solidFill>
                <a:effectLst/>
              </a:rPr>
              <a:t> bambini, </a:t>
            </a:r>
            <a:r>
              <a:rPr lang="en-US" sz="1500" dirty="0" err="1">
                <a:solidFill>
                  <a:schemeClr val="tx1">
                    <a:lumMod val="75000"/>
                    <a:lumOff val="25000"/>
                  </a:schemeClr>
                </a:solidFill>
                <a:effectLst/>
              </a:rPr>
              <a:t>favorendo</a:t>
            </a:r>
            <a:r>
              <a:rPr lang="en-US" sz="1500" dirty="0">
                <a:solidFill>
                  <a:schemeClr val="tx1">
                    <a:lumMod val="75000"/>
                    <a:lumOff val="25000"/>
                  </a:schemeClr>
                </a:solidFill>
                <a:effectLst/>
              </a:rPr>
              <a:t> in modo </a:t>
            </a:r>
            <a:r>
              <a:rPr lang="en-US" sz="1500" dirty="0" err="1">
                <a:solidFill>
                  <a:schemeClr val="tx1">
                    <a:lumMod val="75000"/>
                    <a:lumOff val="25000"/>
                  </a:schemeClr>
                </a:solidFill>
                <a:effectLst/>
              </a:rPr>
              <a:t>particolare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attività</a:t>
            </a:r>
            <a:r>
              <a:rPr lang="en-US" sz="1500" dirty="0">
                <a:solidFill>
                  <a:schemeClr val="tx1">
                    <a:lumMod val="75000"/>
                    <a:lumOff val="25000"/>
                  </a:schemeClr>
                </a:solidFill>
                <a:effectLst/>
              </a:rPr>
              <a:t> in </a:t>
            </a:r>
            <a:r>
              <a:rPr lang="en-US" sz="1500" dirty="0" err="1">
                <a:solidFill>
                  <a:schemeClr val="tx1">
                    <a:lumMod val="75000"/>
                    <a:lumOff val="25000"/>
                  </a:schemeClr>
                </a:solidFill>
                <a:effectLst/>
              </a:rPr>
              <a:t>piccoli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gruppi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Inoltre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favoriscono</a:t>
            </a:r>
            <a:r>
              <a:rPr lang="en-US" sz="1500" dirty="0">
                <a:solidFill>
                  <a:schemeClr val="tx1">
                    <a:lumMod val="75000"/>
                    <a:lumOff val="25000"/>
                  </a:schemeClr>
                </a:solidFill>
                <a:effectLst/>
              </a:rPr>
              <a:t> le </a:t>
            </a:r>
            <a:r>
              <a:rPr lang="en-US" sz="1500" dirty="0" err="1">
                <a:solidFill>
                  <a:schemeClr val="tx1">
                    <a:lumMod val="75000"/>
                    <a:lumOff val="25000"/>
                  </a:schemeClr>
                </a:solidFill>
                <a:effectLst/>
              </a:rPr>
              <a:t>dinamiche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relazionali</a:t>
            </a:r>
            <a:r>
              <a:rPr lang="en-US" sz="1500" dirty="0">
                <a:solidFill>
                  <a:schemeClr val="tx1">
                    <a:lumMod val="75000"/>
                    <a:lumOff val="25000"/>
                  </a:schemeClr>
                </a:solidFill>
                <a:effectLst/>
              </a:rPr>
              <a:t>. </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effectLst/>
              </a:rPr>
              <a:t>Si </a:t>
            </a:r>
            <a:r>
              <a:rPr lang="en-US" sz="1500" dirty="0" err="1">
                <a:solidFill>
                  <a:schemeClr val="tx1">
                    <a:lumMod val="75000"/>
                    <a:lumOff val="25000"/>
                  </a:schemeClr>
                </a:solidFill>
                <a:effectLst/>
              </a:rPr>
              <a:t>preoccupano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gli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spazi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siano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curati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esteticamente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gradevoli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capaci</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offrire</a:t>
            </a:r>
            <a:r>
              <a:rPr lang="en-US" sz="1500" dirty="0">
                <a:solidFill>
                  <a:schemeClr val="tx1">
                    <a:lumMod val="75000"/>
                    <a:lumOff val="25000"/>
                  </a:schemeClr>
                </a:solidFill>
                <a:effectLst/>
              </a:rPr>
              <a:t> un </a:t>
            </a:r>
            <a:r>
              <a:rPr lang="en-US" sz="1500" dirty="0" err="1">
                <a:solidFill>
                  <a:schemeClr val="tx1">
                    <a:lumMod val="75000"/>
                    <a:lumOff val="25000"/>
                  </a:schemeClr>
                </a:solidFill>
                <a:effectLst/>
              </a:rPr>
              <a:t>contesto</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benessere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favorisce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anche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momenti</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gioco</a:t>
            </a:r>
            <a:r>
              <a:rPr lang="en-US" sz="1500" dirty="0">
                <a:solidFill>
                  <a:schemeClr val="tx1">
                    <a:lumMod val="75000"/>
                    <a:lumOff val="25000"/>
                  </a:schemeClr>
                </a:solidFill>
                <a:effectLst/>
              </a:rPr>
              <a:t> ed </a:t>
            </a:r>
            <a:r>
              <a:rPr lang="en-US" sz="1500" dirty="0" err="1">
                <a:solidFill>
                  <a:schemeClr val="tx1">
                    <a:lumMod val="75000"/>
                    <a:lumOff val="25000"/>
                  </a:schemeClr>
                </a:solidFill>
                <a:effectLst/>
              </a:rPr>
              <a:t>esplorazione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all’esterno</a:t>
            </a:r>
            <a:r>
              <a:rPr lang="en-US" sz="1500" dirty="0">
                <a:solidFill>
                  <a:schemeClr val="tx1">
                    <a:lumMod val="75000"/>
                    <a:lumOff val="25000"/>
                  </a:schemeClr>
                </a:solidFill>
                <a:effectLst/>
              </a:rPr>
              <a:t> in </a:t>
            </a:r>
            <a:r>
              <a:rPr lang="en-US" sz="1500" dirty="0" err="1">
                <a:solidFill>
                  <a:schemeClr val="tx1">
                    <a:lumMod val="75000"/>
                    <a:lumOff val="25000"/>
                  </a:schemeClr>
                </a:solidFill>
                <a:effectLst/>
              </a:rPr>
              <a:t>qualunque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stagione</a:t>
            </a:r>
            <a:r>
              <a:rPr lang="en-US" sz="1500" dirty="0">
                <a:solidFill>
                  <a:schemeClr val="tx1">
                    <a:lumMod val="75000"/>
                    <a:lumOff val="25000"/>
                  </a:schemeClr>
                </a:solidFill>
                <a:effectLst/>
              </a:rPr>
              <a:t>. Si </a:t>
            </a:r>
            <a:r>
              <a:rPr lang="en-US" sz="1500" dirty="0" err="1">
                <a:solidFill>
                  <a:schemeClr val="tx1">
                    <a:lumMod val="75000"/>
                    <a:lumOff val="25000"/>
                  </a:schemeClr>
                </a:solidFill>
                <a:effectLst/>
              </a:rPr>
              <a:t>prendono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cura</a:t>
            </a:r>
            <a:r>
              <a:rPr lang="en-US" sz="1500" dirty="0">
                <a:solidFill>
                  <a:schemeClr val="tx1">
                    <a:lumMod val="75000"/>
                    <a:lumOff val="25000"/>
                  </a:schemeClr>
                </a:solidFill>
                <a:effectLst/>
              </a:rPr>
              <a:t> e la </a:t>
            </a:r>
            <a:r>
              <a:rPr lang="en-US" sz="1500" dirty="0" err="1">
                <a:solidFill>
                  <a:schemeClr val="tx1">
                    <a:lumMod val="75000"/>
                    <a:lumOff val="25000"/>
                  </a:schemeClr>
                </a:solidFill>
                <a:effectLst/>
              </a:rPr>
              <a:t>cura</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comprende</a:t>
            </a:r>
            <a:r>
              <a:rPr lang="en-US" sz="1500" dirty="0">
                <a:solidFill>
                  <a:schemeClr val="tx1">
                    <a:lumMod val="75000"/>
                    <a:lumOff val="25000"/>
                  </a:schemeClr>
                </a:solidFill>
                <a:effectLst/>
              </a:rPr>
              <a:t>, al tempo </a:t>
            </a:r>
            <a:r>
              <a:rPr lang="en-US" sz="1500" dirty="0" err="1">
                <a:solidFill>
                  <a:schemeClr val="tx1">
                    <a:lumMod val="75000"/>
                    <a:lumOff val="25000"/>
                  </a:schemeClr>
                </a:solidFill>
                <a:effectLst/>
              </a:rPr>
              <a:t>stesso</a:t>
            </a:r>
            <a:r>
              <a:rPr lang="en-US" sz="1500" dirty="0">
                <a:solidFill>
                  <a:schemeClr val="tx1">
                    <a:lumMod val="75000"/>
                    <a:lumOff val="25000"/>
                  </a:schemeClr>
                </a:solidFill>
                <a:effectLst/>
              </a:rPr>
              <a:t>, la </a:t>
            </a:r>
            <a:r>
              <a:rPr lang="en-US" sz="1500" dirty="0" err="1">
                <a:solidFill>
                  <a:schemeClr val="tx1">
                    <a:lumMod val="75000"/>
                    <a:lumOff val="25000"/>
                  </a:schemeClr>
                </a:solidFill>
                <a:effectLst/>
              </a:rPr>
              <a:t>capacità</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protezione</a:t>
            </a:r>
            <a:r>
              <a:rPr lang="en-US" sz="1500" dirty="0">
                <a:solidFill>
                  <a:schemeClr val="tx1">
                    <a:lumMod val="75000"/>
                    <a:lumOff val="25000"/>
                  </a:schemeClr>
                </a:solidFill>
                <a:effectLst/>
              </a:rPr>
              <a:t> e la </a:t>
            </a:r>
            <a:r>
              <a:rPr lang="en-US" sz="1500" dirty="0" err="1">
                <a:solidFill>
                  <a:schemeClr val="tx1">
                    <a:lumMod val="75000"/>
                    <a:lumOff val="25000"/>
                  </a:schemeClr>
                </a:solidFill>
                <a:effectLst/>
              </a:rPr>
              <a:t>capacità</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lasciar</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spazio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perché</a:t>
            </a:r>
            <a:r>
              <a:rPr lang="en-US" sz="1500" dirty="0">
                <a:solidFill>
                  <a:schemeClr val="tx1">
                    <a:lumMod val="75000"/>
                    <a:lumOff val="25000"/>
                  </a:schemeClr>
                </a:solidFill>
                <a:effectLst/>
              </a:rPr>
              <a:t> il bambino </a:t>
            </a:r>
            <a:r>
              <a:rPr lang="en-US" sz="1500" dirty="0" err="1">
                <a:solidFill>
                  <a:schemeClr val="tx1">
                    <a:lumMod val="75000"/>
                    <a:lumOff val="25000"/>
                  </a:schemeClr>
                </a:solidFill>
                <a:effectLst/>
              </a:rPr>
              <a:t>possa</a:t>
            </a:r>
            <a:r>
              <a:rPr lang="en-US" sz="1500" dirty="0">
                <a:solidFill>
                  <a:schemeClr val="tx1">
                    <a:lumMod val="75000"/>
                    <a:lumOff val="25000"/>
                  </a:schemeClr>
                </a:solidFill>
                <a:effectLst/>
              </a:rPr>
              <a:t> fare </a:t>
            </a:r>
            <a:r>
              <a:rPr lang="en-US" sz="1500" dirty="0" err="1">
                <a:solidFill>
                  <a:schemeClr val="tx1">
                    <a:lumMod val="75000"/>
                    <a:lumOff val="25000"/>
                  </a:schemeClr>
                </a:solidFill>
                <a:effectLst/>
              </a:rPr>
              <a:t>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propri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passi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liberamente</a:t>
            </a:r>
            <a:r>
              <a:rPr lang="en-US" sz="1500" dirty="0">
                <a:solidFill>
                  <a:schemeClr val="tx1">
                    <a:lumMod val="75000"/>
                    <a:lumOff val="25000"/>
                  </a:schemeClr>
                </a:solidFill>
                <a:effectLst/>
              </a:rPr>
              <a:t>. </a:t>
            </a:r>
          </a:p>
          <a:p>
            <a:pPr>
              <a:lnSpc>
                <a:spcPct val="90000"/>
              </a:lnSpc>
              <a:spcBef>
                <a:spcPts val="1000"/>
              </a:spcBef>
              <a:buClr>
                <a:schemeClr val="accent1"/>
              </a:buClr>
              <a:buFont typeface="Wingdings 3" charset="2"/>
              <a:buChar char=""/>
            </a:pPr>
            <a:r>
              <a:rPr lang="en-US" sz="1500" dirty="0">
                <a:solidFill>
                  <a:schemeClr val="tx1">
                    <a:lumMod val="75000"/>
                    <a:lumOff val="25000"/>
                  </a:schemeClr>
                </a:solidFill>
              </a:rPr>
              <a:t>L</a:t>
            </a:r>
            <a:r>
              <a:rPr lang="en-US" sz="1500" dirty="0">
                <a:solidFill>
                  <a:schemeClr val="tx1">
                    <a:lumMod val="75000"/>
                    <a:lumOff val="25000"/>
                  </a:schemeClr>
                </a:solidFill>
                <a:effectLst/>
              </a:rPr>
              <a:t>e </a:t>
            </a:r>
            <a:r>
              <a:rPr lang="en-US" sz="1500" dirty="0" err="1">
                <a:solidFill>
                  <a:schemeClr val="tx1">
                    <a:lumMod val="75000"/>
                    <a:lumOff val="25000"/>
                  </a:schemeClr>
                </a:solidFill>
                <a:effectLst/>
              </a:rPr>
              <a:t>educatrici</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elaborano</a:t>
            </a:r>
            <a:r>
              <a:rPr lang="en-US" sz="1500" dirty="0">
                <a:solidFill>
                  <a:schemeClr val="tx1">
                    <a:lumMod val="75000"/>
                    <a:lumOff val="25000"/>
                  </a:schemeClr>
                </a:solidFill>
                <a:effectLst/>
              </a:rPr>
              <a:t> il </a:t>
            </a:r>
            <a:r>
              <a:rPr lang="en-US" sz="1500" dirty="0" err="1">
                <a:solidFill>
                  <a:schemeClr val="tx1">
                    <a:lumMod val="75000"/>
                    <a:lumOff val="25000"/>
                  </a:schemeClr>
                </a:solidFill>
                <a:effectLst/>
              </a:rPr>
              <a:t>progetto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pedagogico</a:t>
            </a:r>
            <a:r>
              <a:rPr lang="en-US" sz="1500" dirty="0">
                <a:solidFill>
                  <a:schemeClr val="tx1">
                    <a:lumMod val="75000"/>
                    <a:lumOff val="25000"/>
                  </a:schemeClr>
                </a:solidFill>
                <a:effectLst/>
              </a:rPr>
              <a:t> in </a:t>
            </a:r>
            <a:r>
              <a:rPr lang="en-US" sz="1500" dirty="0" err="1">
                <a:solidFill>
                  <a:schemeClr val="tx1">
                    <a:lumMod val="75000"/>
                    <a:lumOff val="25000"/>
                  </a:schemeClr>
                </a:solidFill>
                <a:effectLst/>
              </a:rPr>
              <a:t>collaborazione</a:t>
            </a:r>
            <a:r>
              <a:rPr lang="en-US" sz="1500" dirty="0">
                <a:solidFill>
                  <a:schemeClr val="tx1">
                    <a:lumMod val="75000"/>
                    <a:lumOff val="25000"/>
                  </a:schemeClr>
                </a:solidFill>
                <a:effectLst/>
              </a:rPr>
              <a:t> con la </a:t>
            </a:r>
            <a:r>
              <a:rPr lang="en-US" sz="1500" dirty="0" err="1">
                <a:solidFill>
                  <a:schemeClr val="tx1">
                    <a:lumMod val="75000"/>
                    <a:lumOff val="25000"/>
                  </a:schemeClr>
                </a:solidFill>
                <a:effectLst/>
              </a:rPr>
              <a:t>coordinatrice</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l’assistente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partecipano</a:t>
            </a:r>
            <a:r>
              <a:rPr lang="en-US" sz="1500" dirty="0">
                <a:solidFill>
                  <a:schemeClr val="tx1">
                    <a:lumMod val="75000"/>
                    <a:lumOff val="25000"/>
                  </a:schemeClr>
                </a:solidFill>
                <a:effectLst/>
              </a:rPr>
              <a:t> ai </a:t>
            </a:r>
            <a:r>
              <a:rPr lang="en-US" sz="1500" dirty="0" err="1">
                <a:solidFill>
                  <a:schemeClr val="tx1">
                    <a:lumMod val="75000"/>
                    <a:lumOff val="25000"/>
                  </a:schemeClr>
                </a:solidFill>
                <a:effectLst/>
              </a:rPr>
              <a:t>momenti</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incontro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formali</a:t>
            </a:r>
            <a:r>
              <a:rPr lang="en-US" sz="1500" dirty="0">
                <a:solidFill>
                  <a:schemeClr val="tx1">
                    <a:lumMod val="75000"/>
                    <a:lumOff val="25000"/>
                  </a:schemeClr>
                </a:solidFill>
                <a:effectLst/>
              </a:rPr>
              <a:t> e </a:t>
            </a:r>
            <a:r>
              <a:rPr lang="en-US" sz="1500" dirty="0" err="1">
                <a:solidFill>
                  <a:schemeClr val="tx1">
                    <a:lumMod val="75000"/>
                    <a:lumOff val="25000"/>
                  </a:schemeClr>
                </a:solidFill>
                <a:effectLst/>
              </a:rPr>
              <a:t>informali</a:t>
            </a:r>
            <a:r>
              <a:rPr lang="en-US" sz="1500" dirty="0">
                <a:solidFill>
                  <a:schemeClr val="tx1">
                    <a:lumMod val="75000"/>
                    <a:lumOff val="25000"/>
                  </a:schemeClr>
                </a:solidFill>
                <a:effectLst/>
              </a:rPr>
              <a:t> con le </a:t>
            </a:r>
            <a:r>
              <a:rPr lang="en-US" sz="1500" dirty="0" err="1">
                <a:solidFill>
                  <a:schemeClr val="tx1">
                    <a:lumMod val="75000"/>
                    <a:lumOff val="25000"/>
                  </a:schemeClr>
                </a:solidFill>
                <a:effectLst/>
              </a:rPr>
              <a:t>famiglie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elaborano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annualmente</a:t>
            </a:r>
            <a:r>
              <a:rPr lang="en-US" sz="1500" dirty="0">
                <a:solidFill>
                  <a:schemeClr val="tx1">
                    <a:lumMod val="75000"/>
                    <a:lumOff val="25000"/>
                  </a:schemeClr>
                </a:solidFill>
                <a:effectLst/>
              </a:rPr>
              <a:t> la </a:t>
            </a:r>
            <a:r>
              <a:rPr lang="en-US" sz="1500" dirty="0" err="1">
                <a:solidFill>
                  <a:schemeClr val="tx1">
                    <a:lumMod val="75000"/>
                    <a:lumOff val="25000"/>
                  </a:schemeClr>
                </a:solidFill>
                <a:effectLst/>
              </a:rPr>
              <a:t>progettazione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educativa</a:t>
            </a:r>
            <a:r>
              <a:rPr lang="en-US" sz="1500" dirty="0">
                <a:solidFill>
                  <a:schemeClr val="tx1">
                    <a:lumMod val="75000"/>
                    <a:lumOff val="25000"/>
                  </a:schemeClr>
                </a:solidFill>
                <a:effectLst/>
              </a:rPr>
              <a:t> di </a:t>
            </a:r>
            <a:r>
              <a:rPr lang="en-US" sz="1500" dirty="0" err="1">
                <a:solidFill>
                  <a:schemeClr val="tx1">
                    <a:lumMod val="75000"/>
                    <a:lumOff val="25000"/>
                  </a:schemeClr>
                </a:solidFill>
                <a:effectLst/>
              </a:rPr>
              <a:t>sezione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Verificano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periodicamente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l’andamento</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delle</a:t>
            </a:r>
            <a:r>
              <a:rPr lang="en-US" sz="1500" dirty="0">
                <a:solidFill>
                  <a:schemeClr val="tx1">
                    <a:lumMod val="75000"/>
                    <a:lumOff val="25000"/>
                  </a:schemeClr>
                </a:solidFill>
                <a:effectLst/>
              </a:rPr>
              <a:t> </a:t>
            </a:r>
            <a:r>
              <a:rPr lang="en-US" sz="1500" dirty="0" err="1">
                <a:solidFill>
                  <a:schemeClr val="tx1">
                    <a:lumMod val="75000"/>
                    <a:lumOff val="25000"/>
                  </a:schemeClr>
                </a:solidFill>
                <a:effectLst/>
              </a:rPr>
              <a:t>attività</a:t>
            </a:r>
            <a:r>
              <a:rPr lang="en-US" sz="1500" dirty="0">
                <a:solidFill>
                  <a:schemeClr val="tx1">
                    <a:lumMod val="75000"/>
                    <a:lumOff val="25000"/>
                  </a:schemeClr>
                </a:solidFill>
                <a:effectLst/>
              </a:rPr>
              <a:t>. </a:t>
            </a:r>
          </a:p>
          <a:p>
            <a:pPr>
              <a:lnSpc>
                <a:spcPct val="90000"/>
              </a:lnSpc>
              <a:spcBef>
                <a:spcPts val="1000"/>
              </a:spcBef>
              <a:buClr>
                <a:schemeClr val="accent1"/>
              </a:buClr>
              <a:buFont typeface="Wingdings 3" charset="2"/>
              <a:buChar char=""/>
            </a:pPr>
            <a:endParaRPr lang="en-US" sz="1500" dirty="0">
              <a:solidFill>
                <a:schemeClr val="tx1">
                  <a:lumMod val="75000"/>
                  <a:lumOff val="25000"/>
                </a:schemeClr>
              </a:solidFill>
              <a:effectLst/>
            </a:endParaRPr>
          </a:p>
        </p:txBody>
      </p:sp>
    </p:spTree>
    <p:extLst>
      <p:ext uri="{BB962C8B-B14F-4D97-AF65-F5344CB8AC3E}">
        <p14:creationId xmlns:p14="http://schemas.microsoft.com/office/powerpoint/2010/main" val="232642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0" name="Group 7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2" name="Rectangle 11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descr="Immagine che contiene testo, stanzadaletto, gruppo, stanza&#10;&#10;Descrizione generata automaticamente">
            <a:extLst>
              <a:ext uri="{FF2B5EF4-FFF2-40B4-BE49-F238E27FC236}">
                <a16:creationId xmlns:a16="http://schemas.microsoft.com/office/drawing/2014/main" id="{A6E94A21-CDF1-4D74-87AF-7B8D0008FE6E}"/>
              </a:ext>
            </a:extLst>
          </p:cNvPr>
          <p:cNvPicPr>
            <a:picLocks noChangeAspect="1"/>
          </p:cNvPicPr>
          <p:nvPr/>
        </p:nvPicPr>
        <p:blipFill>
          <a:blip r:embed="rId2" cstate="print"/>
          <a:stretch>
            <a:fillRect/>
          </a:stretch>
        </p:blipFill>
        <p:spPr>
          <a:xfrm>
            <a:off x="1" y="0"/>
            <a:ext cx="7574440" cy="6857999"/>
          </a:xfrm>
          <a:prstGeom prst="rect">
            <a:avLst/>
          </a:prstGeom>
        </p:spPr>
      </p:pic>
      <p:sp>
        <p:nvSpPr>
          <p:cNvPr id="11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olo 1">
            <a:extLst>
              <a:ext uri="{FF2B5EF4-FFF2-40B4-BE49-F238E27FC236}">
                <a16:creationId xmlns:a16="http://schemas.microsoft.com/office/drawing/2014/main" id="{16EEB659-E780-4AA8-8D66-EF5D2F5C1E16}"/>
              </a:ext>
            </a:extLst>
          </p:cNvPr>
          <p:cNvSpPr>
            <a:spLocks noGrp="1"/>
          </p:cNvSpPr>
          <p:nvPr>
            <p:ph type="ctrTitle"/>
          </p:nvPr>
        </p:nvSpPr>
        <p:spPr>
          <a:xfrm>
            <a:off x="541867" y="787400"/>
            <a:ext cx="7145866" cy="778933"/>
          </a:xfrm>
        </p:spPr>
        <p:txBody>
          <a:bodyPr vert="horz" lIns="91440" tIns="45720" rIns="91440" bIns="45720" rtlCol="0" anchor="ctr">
            <a:normAutofit/>
          </a:bodyPr>
          <a:lstStyle/>
          <a:p>
            <a:endParaRPr lang="en-US" sz="3200" b="0" i="0" cap="all">
              <a:solidFill>
                <a:srgbClr val="FEFFFF"/>
              </a:solidFill>
              <a:effectLst/>
            </a:endParaRPr>
          </a:p>
        </p:txBody>
      </p:sp>
      <p:sp>
        <p:nvSpPr>
          <p:cNvPr id="6" name="CasellaDiTesto 5">
            <a:extLst>
              <a:ext uri="{FF2B5EF4-FFF2-40B4-BE49-F238E27FC236}">
                <a16:creationId xmlns:a16="http://schemas.microsoft.com/office/drawing/2014/main" id="{16D331A2-E0C7-43DF-94F5-147FD939B1B5}"/>
              </a:ext>
            </a:extLst>
          </p:cNvPr>
          <p:cNvSpPr txBox="1"/>
          <p:nvPr/>
        </p:nvSpPr>
        <p:spPr>
          <a:xfrm>
            <a:off x="7860770" y="2017668"/>
            <a:ext cx="3750205" cy="3857816"/>
          </a:xfrm>
          <a:prstGeom prst="rect">
            <a:avLst/>
          </a:prstGeom>
        </p:spPr>
        <p:txBody>
          <a:bodyPr vert="horz" lIns="91440" tIns="45720" rIns="91440" bIns="45720" rtlCol="0">
            <a:normAutofit/>
          </a:bodyPr>
          <a:lstStyle/>
          <a:p>
            <a:pPr marR="0" lvl="0" fontAlgn="auto">
              <a:spcBef>
                <a:spcPts val="1000"/>
              </a:spcBef>
              <a:buClr>
                <a:schemeClr val="accent1"/>
              </a:buClr>
              <a:buSzPct val="100000"/>
              <a:buFont typeface="Wingdings 3" charset="2"/>
              <a:buChar char=""/>
              <a:tabLst/>
              <a:defRPr/>
            </a:pPr>
            <a:endParaRPr kumimoji="0" lang="en-US" sz="1700" b="1" i="0" u="none" strike="noStrike" cap="none" spc="0" normalizeH="0" baseline="0" noProof="0">
              <a:ln>
                <a:noFill/>
              </a:ln>
              <a:solidFill>
                <a:schemeClr val="tx1">
                  <a:lumMod val="95000"/>
                  <a:lumOff val="5000"/>
                </a:schemeClr>
              </a:solidFill>
              <a:effectLst/>
              <a:uLnTx/>
              <a:uFillTx/>
            </a:endParaRPr>
          </a:p>
          <a:p>
            <a:pPr marL="0" marR="0" lvl="0" indent="-228600" fontAlgn="auto">
              <a:spcBef>
                <a:spcPts val="1000"/>
              </a:spcBef>
              <a:buClr>
                <a:schemeClr val="accent1"/>
              </a:buClr>
              <a:buSzPct val="100000"/>
              <a:buFont typeface="Wingdings 3" charset="2"/>
              <a:buChar char=""/>
              <a:tabLst/>
              <a:defRPr/>
            </a:pPr>
            <a:r>
              <a:rPr kumimoji="0" lang="en-US" sz="1700" b="1" i="0" u="none" strike="noStrike" cap="none" spc="0" normalizeH="0" baseline="0" noProof="0">
                <a:ln>
                  <a:noFill/>
                </a:ln>
                <a:solidFill>
                  <a:schemeClr val="tx1">
                    <a:lumMod val="95000"/>
                    <a:lumOff val="5000"/>
                  </a:schemeClr>
                </a:solidFill>
                <a:effectLst/>
                <a:uLnTx/>
                <a:uFillTx/>
              </a:rPr>
              <a:t>Nel progetto educativo si considera la centralità del bambino che è protagonista attivo attraverso il gioco e l’esplorazione, mentre l’adulto facilita il suo processo di sviluppo intervenendo sul contesto attraverso la scelta degli spazi, dei materiali, dei tempi, per offrirgli situazioni significative. Una proposta, una situazione educativa può coinvolgere diverse dimensioni dello sviluppo.</a:t>
            </a:r>
            <a:endParaRPr kumimoji="0" lang="en-US" sz="1700" b="0" i="0" u="none" strike="noStrike" cap="none" spc="0" normalizeH="0" baseline="0" noProof="0">
              <a:ln>
                <a:noFill/>
              </a:ln>
              <a:solidFill>
                <a:schemeClr val="tx1">
                  <a:lumMod val="95000"/>
                  <a:lumOff val="5000"/>
                </a:schemeClr>
              </a:solidFill>
              <a:effectLst/>
              <a:uLnTx/>
              <a:uFillTx/>
            </a:endParaRPr>
          </a:p>
        </p:txBody>
      </p:sp>
    </p:spTree>
    <p:extLst>
      <p:ext uri="{BB962C8B-B14F-4D97-AF65-F5344CB8AC3E}">
        <p14:creationId xmlns:p14="http://schemas.microsoft.com/office/powerpoint/2010/main" val="2286880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42"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CasellaDiTesto 1">
            <a:extLst>
              <a:ext uri="{FF2B5EF4-FFF2-40B4-BE49-F238E27FC236}">
                <a16:creationId xmlns:a16="http://schemas.microsoft.com/office/drawing/2014/main" id="{22EE52E5-ADE8-4E7C-8810-6943220ECD69}"/>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a:solidFill>
                  <a:srgbClr val="FFFFFF"/>
                </a:solidFill>
                <a:effectLst/>
              </a:rPr>
              <a:t>Lo stile educativo è condiviso da tutte le educatrici ed è essenzialmente uno “stile”  che rassicura il bambino sostenendolo fisicamente oppure a distanza con lo sguardo e le parole e che rafforza l’autostima del bambino. Le educatrici sono come quelle mamme  “sufficientemente buone” di cui parla Winnicott </a:t>
            </a:r>
            <a:endParaRPr lang="en-US">
              <a:solidFill>
                <a:srgbClr val="FFFFFF"/>
              </a:solidFill>
            </a:endParaRPr>
          </a:p>
        </p:txBody>
      </p:sp>
    </p:spTree>
    <p:extLst>
      <p:ext uri="{BB962C8B-B14F-4D97-AF65-F5344CB8AC3E}">
        <p14:creationId xmlns:p14="http://schemas.microsoft.com/office/powerpoint/2010/main" val="3506465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asellaDiTesto 1">
            <a:extLst>
              <a:ext uri="{FF2B5EF4-FFF2-40B4-BE49-F238E27FC236}">
                <a16:creationId xmlns:a16="http://schemas.microsoft.com/office/drawing/2014/main" id="{E30F8AF2-07DB-468B-9E04-F59D77DD6766}"/>
              </a:ext>
            </a:extLst>
          </p:cNvPr>
          <p:cNvSpPr txBox="1"/>
          <p:nvPr/>
        </p:nvSpPr>
        <p:spPr>
          <a:xfrm>
            <a:off x="3373062" y="2133600"/>
            <a:ext cx="8131550"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75000"/>
                    <a:lumOff val="25000"/>
                  </a:schemeClr>
                </a:solidFill>
                <a:effectLst/>
              </a:rPr>
              <a:t>L’assistente</a:t>
            </a:r>
          </a:p>
          <a:p>
            <a:pPr>
              <a:spcBef>
                <a:spcPts val="1000"/>
              </a:spcBef>
              <a:buClr>
                <a:schemeClr val="accent1"/>
              </a:buClr>
              <a:buFont typeface="Wingdings 3" charset="2"/>
              <a:buChar char=""/>
            </a:pPr>
            <a:r>
              <a:rPr lang="en-US">
                <a:solidFill>
                  <a:schemeClr val="tx1">
                    <a:lumMod val="75000"/>
                    <a:lumOff val="25000"/>
                  </a:schemeClr>
                </a:solidFill>
                <a:effectLst/>
              </a:rPr>
              <a:t>si occupa dell’aspetto igienico sanitario (pulizia di ambienti, arredi, materiali ecc.) e collabora in appoggio alle educatrici per lo svolgimento dei momenti di routine e di alcune attività didattiche. Partecipa alle riunioni e alla formazione assieme alle educatrici. </a:t>
            </a:r>
          </a:p>
        </p:txBody>
      </p:sp>
    </p:spTree>
    <p:extLst>
      <p:ext uri="{BB962C8B-B14F-4D97-AF65-F5344CB8AC3E}">
        <p14:creationId xmlns:p14="http://schemas.microsoft.com/office/powerpoint/2010/main" val="31308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4"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6"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8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8"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asellaDiTesto 1">
            <a:extLst>
              <a:ext uri="{FF2B5EF4-FFF2-40B4-BE49-F238E27FC236}">
                <a16:creationId xmlns:a16="http://schemas.microsoft.com/office/drawing/2014/main" id="{E5076583-4CB0-4096-BBB9-8F678470BFAD}"/>
              </a:ext>
            </a:extLst>
          </p:cNvPr>
          <p:cNvSpPr txBox="1"/>
          <p:nvPr/>
        </p:nvSpPr>
        <p:spPr>
          <a:xfrm>
            <a:off x="3373062" y="2133600"/>
            <a:ext cx="8131550" cy="3777622"/>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LA COORDINATRICE PEDAGOGICA  ha delle funzioni di tipo gestionale, in particolare: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cura il progetto pedagogico dei nidi e la sua valutazione assieme alle educatrici;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coordina l’equipe (turni, sostituzioni, monte ore);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Partecipa agli incontri con i genitori (assemblea genitori nuovi iscritti, assemblea di verifica inserimenti, assemblea di presentazione della programmazione);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Verifica l’attività educativa in sede di collettivo e fornisce indicazioni in merito alla progettazione didattica;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Partecipa alle riunioni mensili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Garantisce una presenza periodica nei vari servizi al fine di svolgere un attento e preciso lavoro di osservazione sui bambini, sull’organizzazione delle attività e sull’articolazione oraria degli operatori;</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 Segnala i bambini con difficoltà alla famiglia per iter diagnostico; </a:t>
            </a:r>
          </a:p>
          <a:p>
            <a:pPr>
              <a:lnSpc>
                <a:spcPct val="90000"/>
              </a:lnSpc>
              <a:spcBef>
                <a:spcPts val="1000"/>
              </a:spcBef>
              <a:buClr>
                <a:schemeClr val="accent1"/>
              </a:buClr>
              <a:buFont typeface="Wingdings 3" charset="2"/>
              <a:buChar char=""/>
            </a:pPr>
            <a:r>
              <a:rPr lang="en-US" sz="1400">
                <a:solidFill>
                  <a:schemeClr val="tx1">
                    <a:lumMod val="75000"/>
                    <a:lumOff val="25000"/>
                  </a:schemeClr>
                </a:solidFill>
                <a:effectLst/>
              </a:rPr>
              <a:t>• Garantisce la disponibilità a colloqui con i genitori; </a:t>
            </a:r>
          </a:p>
          <a:p>
            <a:pPr>
              <a:lnSpc>
                <a:spcPct val="90000"/>
              </a:lnSpc>
              <a:spcBef>
                <a:spcPts val="1000"/>
              </a:spcBef>
              <a:buClr>
                <a:schemeClr val="accent1"/>
              </a:buClr>
              <a:buFont typeface="Wingdings 3" charset="2"/>
              <a:buChar char=""/>
            </a:pPr>
            <a:endParaRPr lang="en-US" sz="1400">
              <a:solidFill>
                <a:schemeClr val="tx1">
                  <a:lumMod val="75000"/>
                  <a:lumOff val="25000"/>
                </a:schemeClr>
              </a:solidFill>
              <a:effectLst/>
            </a:endParaRPr>
          </a:p>
        </p:txBody>
      </p:sp>
    </p:spTree>
    <p:extLst>
      <p:ext uri="{BB962C8B-B14F-4D97-AF65-F5344CB8AC3E}">
        <p14:creationId xmlns:p14="http://schemas.microsoft.com/office/powerpoint/2010/main" val="2672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6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6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6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6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6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6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6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6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6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7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4" name="Group 7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7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7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7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7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7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8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8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8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8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8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8" name="Rectangle 8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97" name="Rectangle 9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3" descr="Immagine che contiene persona, folla&#10;&#10;Descrizione generata automaticamente">
            <a:extLst>
              <a:ext uri="{FF2B5EF4-FFF2-40B4-BE49-F238E27FC236}">
                <a16:creationId xmlns:a16="http://schemas.microsoft.com/office/drawing/2014/main" id="{511FB498-C290-4F31-A46B-D42A44027456}"/>
              </a:ext>
            </a:extLst>
          </p:cNvPr>
          <p:cNvPicPr>
            <a:picLocks noChangeAspect="1"/>
          </p:cNvPicPr>
          <p:nvPr/>
        </p:nvPicPr>
        <p:blipFill>
          <a:blip r:embed="rId2" cstate="print"/>
          <a:stretch>
            <a:fillRect/>
          </a:stretch>
        </p:blipFill>
        <p:spPr>
          <a:xfrm>
            <a:off x="1" y="0"/>
            <a:ext cx="7574440" cy="6858000"/>
          </a:xfrm>
          <a:prstGeom prst="rect">
            <a:avLst/>
          </a:prstGeom>
        </p:spPr>
      </p:pic>
      <p:sp>
        <p:nvSpPr>
          <p:cNvPr id="98"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CasellaDiTesto 1">
            <a:extLst>
              <a:ext uri="{FF2B5EF4-FFF2-40B4-BE49-F238E27FC236}">
                <a16:creationId xmlns:a16="http://schemas.microsoft.com/office/drawing/2014/main" id="{AF359E92-44C8-4AD2-822A-CA7A6C1B63DF}"/>
              </a:ext>
            </a:extLst>
          </p:cNvPr>
          <p:cNvSpPr txBox="1"/>
          <p:nvPr/>
        </p:nvSpPr>
        <p:spPr>
          <a:xfrm>
            <a:off x="7860770" y="2017668"/>
            <a:ext cx="3750205" cy="3857816"/>
          </a:xfrm>
          <a:prstGeom prst="rect">
            <a:avLst/>
          </a:prstGeom>
        </p:spPr>
        <p:txBody>
          <a:bodyPr vert="horz" lIns="91440" tIns="45720" rIns="91440" bIns="45720" rtlCol="0">
            <a:normAutofit/>
          </a:bodyPr>
          <a:lstStyle/>
          <a:p>
            <a:pPr>
              <a:lnSpc>
                <a:spcPct val="90000"/>
              </a:lnSpc>
              <a:spcBef>
                <a:spcPts val="1000"/>
              </a:spcBef>
              <a:buClr>
                <a:schemeClr val="accent1"/>
              </a:buClr>
              <a:buFont typeface="Wingdings 3" charset="2"/>
              <a:buChar char=""/>
            </a:pPr>
            <a:r>
              <a:rPr lang="en-US" sz="1500" dirty="0">
                <a:solidFill>
                  <a:schemeClr val="tx1">
                    <a:lumMod val="95000"/>
                    <a:lumOff val="5000"/>
                  </a:schemeClr>
                </a:solidFill>
                <a:effectLst/>
              </a:rPr>
              <a:t> LA PROGETTAZIONE ANNUALE DELLE ESPERIENZE EDUCATIVE E DIDATTICHE    ha come </a:t>
            </a:r>
            <a:r>
              <a:rPr lang="en-US" sz="1500" dirty="0" err="1">
                <a:solidFill>
                  <a:schemeClr val="tx1">
                    <a:lumMod val="95000"/>
                    <a:lumOff val="5000"/>
                  </a:schemeClr>
                </a:solidFill>
                <a:effectLst/>
              </a:rPr>
              <a:t>obiettivo</a:t>
            </a:r>
            <a:r>
              <a:rPr lang="en-US" sz="1500" dirty="0">
                <a:solidFill>
                  <a:schemeClr val="tx1">
                    <a:lumMod val="95000"/>
                    <a:lumOff val="5000"/>
                  </a:schemeClr>
                </a:solidFill>
                <a:effectLst/>
              </a:rPr>
              <a:t> il BENESSERE DEL BAMBINO. </a:t>
            </a:r>
            <a:r>
              <a:rPr lang="en-US" sz="1500" dirty="0" err="1">
                <a:solidFill>
                  <a:schemeClr val="tx1">
                    <a:lumMod val="95000"/>
                    <a:lumOff val="5000"/>
                  </a:schemeClr>
                </a:solidFill>
                <a:effectLst/>
              </a:rPr>
              <a:t>Ogni</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esperienza</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proposta</a:t>
            </a:r>
            <a:r>
              <a:rPr lang="en-US" sz="1500" dirty="0">
                <a:solidFill>
                  <a:schemeClr val="tx1">
                    <a:lumMod val="95000"/>
                    <a:lumOff val="5000"/>
                  </a:schemeClr>
                </a:solidFill>
                <a:effectLst/>
              </a:rPr>
              <a:t> al bambino ha come </a:t>
            </a:r>
            <a:r>
              <a:rPr lang="en-US" sz="1500" dirty="0" err="1">
                <a:solidFill>
                  <a:schemeClr val="tx1">
                    <a:lumMod val="95000"/>
                    <a:lumOff val="5000"/>
                  </a:schemeClr>
                </a:solidFill>
                <a:effectLst/>
              </a:rPr>
              <a:t>obiettivo</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principale</a:t>
            </a:r>
            <a:r>
              <a:rPr lang="en-US" sz="1500" dirty="0">
                <a:solidFill>
                  <a:schemeClr val="tx1">
                    <a:lumMod val="95000"/>
                    <a:lumOff val="5000"/>
                  </a:schemeClr>
                </a:solidFill>
                <a:effectLst/>
              </a:rPr>
              <a:t> non il FARE, ma il PIACERE di fare e di FARE ASSIEME. </a:t>
            </a:r>
            <a:r>
              <a:rPr lang="en-US" sz="1500" dirty="0" err="1">
                <a:solidFill>
                  <a:schemeClr val="tx1">
                    <a:lumMod val="95000"/>
                    <a:lumOff val="5000"/>
                  </a:schemeClr>
                </a:solidFill>
                <a:effectLst/>
              </a:rPr>
              <a:t>Quindi</a:t>
            </a:r>
            <a:r>
              <a:rPr lang="en-US" sz="1500" dirty="0">
                <a:solidFill>
                  <a:schemeClr val="tx1">
                    <a:lumMod val="95000"/>
                    <a:lumOff val="5000"/>
                  </a:schemeClr>
                </a:solidFill>
                <a:effectLst/>
              </a:rPr>
              <a:t>, come </a:t>
            </a:r>
            <a:r>
              <a:rPr lang="en-US" sz="1500" dirty="0" err="1">
                <a:solidFill>
                  <a:schemeClr val="tx1">
                    <a:lumMod val="95000"/>
                    <a:lumOff val="5000"/>
                  </a:schemeClr>
                </a:solidFill>
                <a:effectLst/>
              </a:rPr>
              <a:t>diciamo</a:t>
            </a:r>
            <a:r>
              <a:rPr lang="en-US" sz="1500" dirty="0">
                <a:solidFill>
                  <a:schemeClr val="tx1">
                    <a:lumMod val="95000"/>
                    <a:lumOff val="5000"/>
                  </a:schemeClr>
                </a:solidFill>
                <a:effectLst/>
              </a:rPr>
              <a:t> sempre ai </a:t>
            </a:r>
            <a:r>
              <a:rPr lang="en-US" sz="1500" dirty="0" err="1">
                <a:solidFill>
                  <a:schemeClr val="tx1">
                    <a:lumMod val="95000"/>
                    <a:lumOff val="5000"/>
                  </a:schemeClr>
                </a:solidFill>
                <a:effectLst/>
              </a:rPr>
              <a:t>genitori</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ciò</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che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conta</a:t>
            </a:r>
            <a:r>
              <a:rPr lang="en-US" sz="1500" dirty="0">
                <a:solidFill>
                  <a:schemeClr val="tx1">
                    <a:lumMod val="95000"/>
                    <a:lumOff val="5000"/>
                  </a:schemeClr>
                </a:solidFill>
                <a:effectLst/>
              </a:rPr>
              <a:t> per </a:t>
            </a:r>
            <a:r>
              <a:rPr lang="en-US" sz="1500" dirty="0" err="1">
                <a:solidFill>
                  <a:schemeClr val="tx1">
                    <a:lumMod val="95000"/>
                    <a:lumOff val="5000"/>
                  </a:schemeClr>
                </a:solidFill>
                <a:effectLst/>
              </a:rPr>
              <a:t>noi</a:t>
            </a:r>
            <a:r>
              <a:rPr lang="en-US" sz="1500" dirty="0">
                <a:solidFill>
                  <a:schemeClr val="tx1">
                    <a:lumMod val="95000"/>
                    <a:lumOff val="5000"/>
                  </a:schemeClr>
                </a:solidFill>
                <a:effectLst/>
              </a:rPr>
              <a:t> non è il </a:t>
            </a:r>
            <a:r>
              <a:rPr lang="en-US" sz="1500" dirty="0" err="1">
                <a:solidFill>
                  <a:schemeClr val="tx1">
                    <a:lumMod val="95000"/>
                    <a:lumOff val="5000"/>
                  </a:schemeClr>
                </a:solidFill>
                <a:effectLst/>
              </a:rPr>
              <a:t>prodotto</a:t>
            </a:r>
            <a:r>
              <a:rPr lang="en-US" sz="1500" dirty="0">
                <a:solidFill>
                  <a:schemeClr val="tx1">
                    <a:lumMod val="95000"/>
                    <a:lumOff val="5000"/>
                  </a:schemeClr>
                </a:solidFill>
                <a:effectLst/>
              </a:rPr>
              <a:t> finale, ma il </a:t>
            </a:r>
            <a:r>
              <a:rPr lang="en-US" sz="1500" dirty="0" err="1">
                <a:solidFill>
                  <a:schemeClr val="tx1">
                    <a:lumMod val="95000"/>
                    <a:lumOff val="5000"/>
                  </a:schemeClr>
                </a:solidFill>
                <a:effectLst/>
              </a:rPr>
              <a:t>processo</a:t>
            </a:r>
            <a:r>
              <a:rPr lang="en-US" sz="1500" dirty="0">
                <a:solidFill>
                  <a:schemeClr val="tx1">
                    <a:lumMod val="95000"/>
                    <a:lumOff val="5000"/>
                  </a:schemeClr>
                </a:solidFill>
                <a:effectLst/>
              </a:rPr>
              <a:t>.</a:t>
            </a:r>
          </a:p>
          <a:p>
            <a:pPr>
              <a:lnSpc>
                <a:spcPct val="90000"/>
              </a:lnSpc>
              <a:spcBef>
                <a:spcPts val="1000"/>
              </a:spcBef>
              <a:buClr>
                <a:schemeClr val="accent1"/>
              </a:buClr>
              <a:buFont typeface="Wingdings 3" charset="2"/>
              <a:buChar char=""/>
            </a:pP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Ogni</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programmazione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inoltre</a:t>
            </a:r>
            <a:r>
              <a:rPr lang="en-US" sz="1500" dirty="0">
                <a:solidFill>
                  <a:schemeClr val="tx1">
                    <a:lumMod val="95000"/>
                    <a:lumOff val="5000"/>
                  </a:schemeClr>
                </a:solidFill>
                <a:effectLst/>
              </a:rPr>
              <a:t> non </a:t>
            </a:r>
            <a:r>
              <a:rPr lang="en-US" sz="1500" dirty="0" err="1">
                <a:solidFill>
                  <a:schemeClr val="tx1">
                    <a:lumMod val="95000"/>
                    <a:lumOff val="5000"/>
                  </a:schemeClr>
                </a:solidFill>
                <a:effectLst/>
              </a:rPr>
              <a:t>contiene</a:t>
            </a:r>
            <a:r>
              <a:rPr lang="en-US" sz="1500" dirty="0">
                <a:solidFill>
                  <a:schemeClr val="tx1">
                    <a:lumMod val="95000"/>
                    <a:lumOff val="5000"/>
                  </a:schemeClr>
                </a:solidFill>
                <a:effectLst/>
              </a:rPr>
              <a:t> solo </a:t>
            </a:r>
            <a:r>
              <a:rPr lang="en-US" sz="1500" dirty="0" err="1">
                <a:solidFill>
                  <a:schemeClr val="tx1">
                    <a:lumMod val="95000"/>
                    <a:lumOff val="5000"/>
                  </a:schemeClr>
                </a:solidFill>
                <a:effectLst/>
              </a:rPr>
              <a:t>l’aspetto</a:t>
            </a:r>
            <a:r>
              <a:rPr lang="en-US" sz="1500" dirty="0">
                <a:solidFill>
                  <a:schemeClr val="tx1">
                    <a:lumMod val="95000"/>
                    <a:lumOff val="5000"/>
                  </a:schemeClr>
                </a:solidFill>
                <a:effectLst/>
              </a:rPr>
              <a:t> del fare, ma </a:t>
            </a:r>
            <a:r>
              <a:rPr lang="en-US" sz="1500" dirty="0" err="1">
                <a:solidFill>
                  <a:schemeClr val="tx1">
                    <a:lumMod val="95000"/>
                    <a:lumOff val="5000"/>
                  </a:schemeClr>
                </a:solidFill>
                <a:effectLst/>
              </a:rPr>
              <a:t>anche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dell’ESSERE</a:t>
            </a:r>
            <a:r>
              <a:rPr lang="en-US" sz="1500" dirty="0">
                <a:solidFill>
                  <a:schemeClr val="tx1">
                    <a:lumMod val="95000"/>
                    <a:lumOff val="5000"/>
                  </a:schemeClr>
                </a:solidFill>
                <a:effectLst/>
              </a:rPr>
              <a:t>, DELLA RELAZIONE </a:t>
            </a:r>
            <a:r>
              <a:rPr lang="en-US" sz="1500" dirty="0" err="1">
                <a:solidFill>
                  <a:schemeClr val="tx1">
                    <a:lumMod val="95000"/>
                    <a:lumOff val="5000"/>
                  </a:schemeClr>
                </a:solidFill>
                <a:effectLst/>
              </a:rPr>
              <a:t>perché</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pensiamo</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che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sia</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importante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pensare</a:t>
            </a:r>
            <a:r>
              <a:rPr lang="en-US" sz="1500" dirty="0">
                <a:solidFill>
                  <a:schemeClr val="tx1">
                    <a:lumMod val="95000"/>
                    <a:lumOff val="5000"/>
                  </a:schemeClr>
                </a:solidFill>
                <a:effectLst/>
              </a:rPr>
              <a:t> a </a:t>
            </a:r>
            <a:r>
              <a:rPr lang="en-US" sz="1500" dirty="0" err="1">
                <a:solidFill>
                  <a:schemeClr val="tx1">
                    <a:lumMod val="95000"/>
                    <a:lumOff val="5000"/>
                  </a:schemeClr>
                </a:solidFill>
                <a:effectLst/>
              </a:rPr>
              <a:t>dei</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progetti</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che</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rispondano</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alla</a:t>
            </a:r>
            <a:r>
              <a:rPr lang="en-US" sz="1500" dirty="0">
                <a:solidFill>
                  <a:schemeClr val="tx1">
                    <a:lumMod val="95000"/>
                    <a:lumOff val="5000"/>
                  </a:schemeClr>
                </a:solidFill>
                <a:effectLst/>
              </a:rPr>
              <a:t> </a:t>
            </a:r>
            <a:r>
              <a:rPr lang="en-US" sz="1500" dirty="0" err="1">
                <a:solidFill>
                  <a:schemeClr val="tx1">
                    <a:lumMod val="95000"/>
                    <a:lumOff val="5000"/>
                  </a:schemeClr>
                </a:solidFill>
                <a:effectLst/>
              </a:rPr>
              <a:t>globalità</a:t>
            </a:r>
            <a:r>
              <a:rPr lang="en-US" sz="1500" dirty="0">
                <a:solidFill>
                  <a:schemeClr val="tx1">
                    <a:lumMod val="95000"/>
                    <a:lumOff val="5000"/>
                  </a:schemeClr>
                </a:solidFill>
                <a:effectLst/>
              </a:rPr>
              <a:t> del bambino. </a:t>
            </a:r>
            <a:endParaRPr lang="en-US" sz="1500" dirty="0">
              <a:solidFill>
                <a:schemeClr val="tx1">
                  <a:lumMod val="95000"/>
                  <a:lumOff val="5000"/>
                </a:schemeClr>
              </a:solidFill>
            </a:endParaRPr>
          </a:p>
        </p:txBody>
      </p:sp>
    </p:spTree>
    <p:extLst>
      <p:ext uri="{BB962C8B-B14F-4D97-AF65-F5344CB8AC3E}">
        <p14:creationId xmlns:p14="http://schemas.microsoft.com/office/powerpoint/2010/main" val="135314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9" name="Rectangle 38">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tx2">
              <a:lumMod val="90000"/>
            </a:schemeClr>
          </a:solidFill>
        </p:grpSpPr>
        <p:sp>
          <p:nvSpPr>
            <p:cNvPr id="42"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CasellaDiTesto 1">
            <a:extLst>
              <a:ext uri="{FF2B5EF4-FFF2-40B4-BE49-F238E27FC236}">
                <a16:creationId xmlns:a16="http://schemas.microsoft.com/office/drawing/2014/main" id="{5262341A-61E8-46C6-9883-521FB8E33DC7}"/>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a:solidFill>
                  <a:srgbClr val="FFFFFF"/>
                </a:solidFill>
                <a:effectLst/>
              </a:rPr>
              <a:t>Il modello pedagogico e il presente progetto educativo si ispirano ai principi sanciti dalla Convenzione ONU dei Diritti dell’Infanzia e dell’Adolescenza.</a:t>
            </a:r>
          </a:p>
        </p:txBody>
      </p:sp>
    </p:spTree>
    <p:extLst>
      <p:ext uri="{BB962C8B-B14F-4D97-AF65-F5344CB8AC3E}">
        <p14:creationId xmlns:p14="http://schemas.microsoft.com/office/powerpoint/2010/main" val="3498821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009967" y="0"/>
            <a:ext cx="6176982" cy="6853245"/>
            <a:chOff x="2487613" y="285750"/>
            <a:chExt cx="2428876" cy="5654676"/>
          </a:xfrm>
          <a:solidFill>
            <a:schemeClr val="accent1">
              <a:alpha val="30000"/>
            </a:schemeClr>
          </a:solidFill>
        </p:grpSpPr>
        <p:sp>
          <p:nvSpPr>
            <p:cNvPr id="42"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3"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4"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5"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6"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7"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8"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9"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0"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1"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2"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3"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5"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643468"/>
            <a:ext cx="7560245" cy="5571066"/>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CasellaDiTesto 1">
            <a:extLst>
              <a:ext uri="{FF2B5EF4-FFF2-40B4-BE49-F238E27FC236}">
                <a16:creationId xmlns:a16="http://schemas.microsoft.com/office/drawing/2014/main" id="{E467FDA7-CE70-44D1-96FE-2B79C28EC754}"/>
              </a:ext>
            </a:extLst>
          </p:cNvPr>
          <p:cNvSpPr txBox="1"/>
          <p:nvPr/>
        </p:nvSpPr>
        <p:spPr>
          <a:xfrm>
            <a:off x="637310" y="1286934"/>
            <a:ext cx="5292436" cy="4284134"/>
          </a:xfrm>
          <a:prstGeom prst="rect">
            <a:avLst/>
          </a:prstGeom>
        </p:spPr>
        <p:txBody>
          <a:bodyPr vert="horz" lIns="91440" tIns="45720" rIns="91440" bIns="45720" rtlCol="0" anchor="ctr">
            <a:normAutofit/>
          </a:bodyPr>
          <a:lstStyle/>
          <a:p>
            <a:pPr>
              <a:spcBef>
                <a:spcPts val="1000"/>
              </a:spcBef>
              <a:buClr>
                <a:schemeClr val="accent1"/>
              </a:buClr>
              <a:buFont typeface="Wingdings 3" charset="2"/>
              <a:buChar char=""/>
            </a:pPr>
            <a:r>
              <a:rPr lang="en-US" dirty="0">
                <a:solidFill>
                  <a:srgbClr val="FFFFFF"/>
                </a:solidFill>
                <a:effectLst/>
              </a:rPr>
              <a:t> </a:t>
            </a:r>
            <a:r>
              <a:rPr lang="en-US" dirty="0" err="1">
                <a:solidFill>
                  <a:srgbClr val="FFFFFF"/>
                </a:solidFill>
                <a:effectLst/>
              </a:rPr>
              <a:t>L’osservazione</a:t>
            </a:r>
            <a:r>
              <a:rPr lang="en-US" dirty="0">
                <a:solidFill>
                  <a:srgbClr val="FFFFFF"/>
                </a:solidFill>
                <a:effectLst/>
              </a:rPr>
              <a:t> e la </a:t>
            </a:r>
            <a:r>
              <a:rPr lang="en-US" dirty="0" err="1">
                <a:solidFill>
                  <a:srgbClr val="FFFFFF"/>
                </a:solidFill>
                <a:effectLst/>
              </a:rPr>
              <a:t>documentazione</a:t>
            </a:r>
            <a:r>
              <a:rPr lang="en-US" dirty="0">
                <a:solidFill>
                  <a:srgbClr val="FFFFFF"/>
                </a:solidFill>
                <a:effectLst/>
              </a:rPr>
              <a:t> </a:t>
            </a:r>
            <a:r>
              <a:rPr lang="en-US" dirty="0" err="1">
                <a:solidFill>
                  <a:srgbClr val="FFFFFF"/>
                </a:solidFill>
                <a:effectLst/>
              </a:rPr>
              <a:t>sono</a:t>
            </a:r>
            <a:r>
              <a:rPr lang="en-US" dirty="0">
                <a:solidFill>
                  <a:srgbClr val="FFFFFF"/>
                </a:solidFill>
                <a:effectLst/>
              </a:rPr>
              <a:t> </a:t>
            </a:r>
            <a:r>
              <a:rPr lang="en-US" dirty="0" err="1">
                <a:solidFill>
                  <a:srgbClr val="FFFFFF"/>
                </a:solidFill>
                <a:effectLst/>
              </a:rPr>
              <a:t>l’anello</a:t>
            </a:r>
            <a:r>
              <a:rPr lang="en-US" dirty="0">
                <a:solidFill>
                  <a:srgbClr val="FFFFFF"/>
                </a:solidFill>
                <a:effectLst/>
              </a:rPr>
              <a:t> di </a:t>
            </a:r>
            <a:r>
              <a:rPr lang="en-US" dirty="0" err="1">
                <a:solidFill>
                  <a:srgbClr val="FFFFFF"/>
                </a:solidFill>
                <a:effectLst/>
              </a:rPr>
              <a:t>congiunzione</a:t>
            </a:r>
            <a:r>
              <a:rPr lang="en-US" dirty="0">
                <a:solidFill>
                  <a:srgbClr val="FFFFFF"/>
                </a:solidFill>
                <a:effectLst/>
              </a:rPr>
              <a:t> </a:t>
            </a:r>
            <a:r>
              <a:rPr lang="en-US" dirty="0" err="1">
                <a:solidFill>
                  <a:srgbClr val="FFFFFF"/>
                </a:solidFill>
                <a:effectLst/>
              </a:rPr>
              <a:t>tra</a:t>
            </a:r>
            <a:r>
              <a:rPr lang="en-US" dirty="0">
                <a:solidFill>
                  <a:srgbClr val="FFFFFF"/>
                </a:solidFill>
                <a:effectLst/>
              </a:rPr>
              <a:t> </a:t>
            </a:r>
            <a:r>
              <a:rPr lang="en-US" dirty="0" err="1">
                <a:solidFill>
                  <a:srgbClr val="FFFFFF"/>
                </a:solidFill>
                <a:effectLst/>
              </a:rPr>
              <a:t>teoria</a:t>
            </a:r>
            <a:r>
              <a:rPr lang="en-US" dirty="0">
                <a:solidFill>
                  <a:srgbClr val="FFFFFF"/>
                </a:solidFill>
                <a:effectLst/>
              </a:rPr>
              <a:t> e </a:t>
            </a:r>
            <a:r>
              <a:rPr lang="en-US" dirty="0" err="1">
                <a:solidFill>
                  <a:srgbClr val="FFFFFF"/>
                </a:solidFill>
                <a:effectLst/>
              </a:rPr>
              <a:t>prassi</a:t>
            </a:r>
            <a:r>
              <a:rPr lang="en-US" dirty="0">
                <a:solidFill>
                  <a:srgbClr val="FFFFFF"/>
                </a:solidFill>
                <a:effectLst/>
              </a:rPr>
              <a:t>: in </a:t>
            </a:r>
            <a:r>
              <a:rPr lang="en-US" dirty="0" err="1">
                <a:solidFill>
                  <a:srgbClr val="FFFFFF"/>
                </a:solidFill>
                <a:effectLst/>
              </a:rPr>
              <a:t>questo</a:t>
            </a:r>
            <a:r>
              <a:rPr lang="en-US" dirty="0">
                <a:solidFill>
                  <a:srgbClr val="FFFFFF"/>
                </a:solidFill>
                <a:effectLst/>
              </a:rPr>
              <a:t> modo </a:t>
            </a:r>
            <a:r>
              <a:rPr lang="en-US" dirty="0" err="1">
                <a:solidFill>
                  <a:srgbClr val="FFFFFF"/>
                </a:solidFill>
                <a:effectLst/>
              </a:rPr>
              <a:t>si</a:t>
            </a:r>
            <a:r>
              <a:rPr lang="en-US" dirty="0">
                <a:solidFill>
                  <a:srgbClr val="FFFFFF"/>
                </a:solidFill>
                <a:effectLst/>
              </a:rPr>
              <a:t> fa </a:t>
            </a:r>
            <a:r>
              <a:rPr lang="en-US" dirty="0" err="1">
                <a:solidFill>
                  <a:srgbClr val="FFFFFF"/>
                </a:solidFill>
                <a:effectLst/>
              </a:rPr>
              <a:t>verifica</a:t>
            </a:r>
            <a:r>
              <a:rPr lang="en-US" dirty="0">
                <a:solidFill>
                  <a:srgbClr val="FFFFFF"/>
                </a:solidFill>
                <a:effectLst/>
              </a:rPr>
              <a:t> </a:t>
            </a:r>
            <a:r>
              <a:rPr lang="en-US" dirty="0" err="1">
                <a:solidFill>
                  <a:srgbClr val="FFFFFF"/>
                </a:solidFill>
                <a:effectLst/>
              </a:rPr>
              <a:t>delle</a:t>
            </a:r>
            <a:r>
              <a:rPr lang="en-US" dirty="0">
                <a:solidFill>
                  <a:srgbClr val="FFFFFF"/>
                </a:solidFill>
                <a:effectLst/>
              </a:rPr>
              <a:t> </a:t>
            </a:r>
            <a:r>
              <a:rPr lang="en-US" dirty="0" err="1">
                <a:solidFill>
                  <a:srgbClr val="FFFFFF"/>
                </a:solidFill>
                <a:effectLst/>
              </a:rPr>
              <a:t>pratiche</a:t>
            </a:r>
            <a:r>
              <a:rPr lang="en-US" dirty="0">
                <a:solidFill>
                  <a:srgbClr val="FFFFFF"/>
                </a:solidFill>
                <a:effectLst/>
              </a:rPr>
              <a:t> educative </a:t>
            </a:r>
            <a:r>
              <a:rPr lang="en-US" dirty="0" err="1">
                <a:solidFill>
                  <a:srgbClr val="FFFFFF"/>
                </a:solidFill>
                <a:effectLst/>
              </a:rPr>
              <a:t>attraverso</a:t>
            </a:r>
            <a:r>
              <a:rPr lang="en-US" dirty="0">
                <a:solidFill>
                  <a:srgbClr val="FFFFFF"/>
                </a:solidFill>
                <a:effectLst/>
              </a:rPr>
              <a:t> </a:t>
            </a:r>
            <a:r>
              <a:rPr lang="en-US" dirty="0" err="1">
                <a:solidFill>
                  <a:srgbClr val="FFFFFF"/>
                </a:solidFill>
                <a:effectLst/>
              </a:rPr>
              <a:t>l’auto</a:t>
            </a:r>
            <a:r>
              <a:rPr lang="en-US" dirty="0">
                <a:solidFill>
                  <a:srgbClr val="FFFFFF"/>
                </a:solidFill>
                <a:effectLst/>
              </a:rPr>
              <a:t> e </a:t>
            </a:r>
            <a:r>
              <a:rPr lang="en-US" dirty="0" err="1">
                <a:solidFill>
                  <a:srgbClr val="FFFFFF"/>
                </a:solidFill>
                <a:effectLst/>
              </a:rPr>
              <a:t>l’etero-valutazione</a:t>
            </a:r>
            <a:r>
              <a:rPr lang="en-US" dirty="0">
                <a:solidFill>
                  <a:srgbClr val="FFFFFF"/>
                </a:solidFill>
                <a:effectLst/>
              </a:rPr>
              <a:t> in un </a:t>
            </a:r>
            <a:r>
              <a:rPr lang="en-US" dirty="0" err="1">
                <a:solidFill>
                  <a:srgbClr val="FFFFFF"/>
                </a:solidFill>
                <a:effectLst/>
              </a:rPr>
              <a:t>processo</a:t>
            </a:r>
            <a:r>
              <a:rPr lang="en-US" dirty="0">
                <a:solidFill>
                  <a:srgbClr val="FFFFFF"/>
                </a:solidFill>
                <a:effectLst/>
              </a:rPr>
              <a:t> </a:t>
            </a:r>
            <a:r>
              <a:rPr lang="en-US" dirty="0" err="1">
                <a:solidFill>
                  <a:srgbClr val="FFFFFF"/>
                </a:solidFill>
                <a:effectLst/>
              </a:rPr>
              <a:t>che</a:t>
            </a:r>
            <a:r>
              <a:rPr lang="en-US" dirty="0">
                <a:solidFill>
                  <a:srgbClr val="FFFFFF"/>
                </a:solidFill>
                <a:effectLst/>
              </a:rPr>
              <a:t> </a:t>
            </a:r>
            <a:r>
              <a:rPr lang="en-US" dirty="0" err="1">
                <a:solidFill>
                  <a:srgbClr val="FFFFFF"/>
                </a:solidFill>
                <a:effectLst/>
              </a:rPr>
              <a:t>parte</a:t>
            </a:r>
            <a:r>
              <a:rPr lang="en-US" dirty="0">
                <a:solidFill>
                  <a:srgbClr val="FFFFFF"/>
                </a:solidFill>
                <a:effectLst/>
              </a:rPr>
              <a:t> </a:t>
            </a:r>
            <a:r>
              <a:rPr lang="en-US" dirty="0" err="1">
                <a:solidFill>
                  <a:srgbClr val="FFFFFF"/>
                </a:solidFill>
                <a:effectLst/>
              </a:rPr>
              <a:t>dalla</a:t>
            </a:r>
            <a:r>
              <a:rPr lang="en-US" dirty="0">
                <a:solidFill>
                  <a:srgbClr val="FFFFFF"/>
                </a:solidFill>
                <a:effectLst/>
              </a:rPr>
              <a:t> </a:t>
            </a:r>
            <a:r>
              <a:rPr lang="en-US" dirty="0" err="1">
                <a:solidFill>
                  <a:srgbClr val="FFFFFF"/>
                </a:solidFill>
                <a:effectLst/>
              </a:rPr>
              <a:t>progettazione</a:t>
            </a:r>
            <a:r>
              <a:rPr lang="en-US" dirty="0">
                <a:solidFill>
                  <a:srgbClr val="FFFFFF"/>
                </a:solidFill>
                <a:effectLst/>
              </a:rPr>
              <a:t> </a:t>
            </a:r>
            <a:r>
              <a:rPr lang="en-US" dirty="0" err="1">
                <a:solidFill>
                  <a:srgbClr val="FFFFFF"/>
                </a:solidFill>
                <a:effectLst/>
              </a:rPr>
              <a:t>raccogliendo</a:t>
            </a:r>
            <a:r>
              <a:rPr lang="en-US" dirty="0">
                <a:solidFill>
                  <a:srgbClr val="FFFFFF"/>
                </a:solidFill>
                <a:effectLst/>
              </a:rPr>
              <a:t> feedback per la </a:t>
            </a:r>
            <a:r>
              <a:rPr lang="en-US" dirty="0" err="1">
                <a:solidFill>
                  <a:srgbClr val="FFFFFF"/>
                </a:solidFill>
                <a:effectLst/>
              </a:rPr>
              <a:t>ri-progettazione</a:t>
            </a:r>
            <a:r>
              <a:rPr lang="en-US" dirty="0">
                <a:solidFill>
                  <a:srgbClr val="FFFFFF"/>
                </a:solidFill>
                <a:effectLst/>
              </a:rPr>
              <a:t> </a:t>
            </a:r>
            <a:r>
              <a:rPr lang="en-US" dirty="0" err="1">
                <a:solidFill>
                  <a:srgbClr val="FFFFFF"/>
                </a:solidFill>
                <a:effectLst/>
              </a:rPr>
              <a:t>sistematica</a:t>
            </a:r>
            <a:r>
              <a:rPr lang="en-US" dirty="0">
                <a:solidFill>
                  <a:srgbClr val="FFFFFF"/>
                </a:solidFill>
                <a:effectLst/>
              </a:rPr>
              <a:t>.</a:t>
            </a:r>
          </a:p>
          <a:p>
            <a:pPr>
              <a:spcBef>
                <a:spcPts val="1000"/>
              </a:spcBef>
              <a:buClr>
                <a:schemeClr val="accent1"/>
              </a:buClr>
              <a:buFont typeface="Wingdings 3" charset="2"/>
              <a:buChar char=""/>
            </a:pPr>
            <a:r>
              <a:rPr lang="en-US" dirty="0">
                <a:solidFill>
                  <a:srgbClr val="FFFFFF"/>
                </a:solidFill>
                <a:effectLst/>
              </a:rPr>
              <a:t> </a:t>
            </a:r>
            <a:r>
              <a:rPr lang="en-US" dirty="0" err="1">
                <a:solidFill>
                  <a:srgbClr val="FFFFFF"/>
                </a:solidFill>
              </a:rPr>
              <a:t>G</a:t>
            </a:r>
            <a:r>
              <a:rPr lang="en-US" dirty="0" err="1">
                <a:solidFill>
                  <a:srgbClr val="FFFFFF"/>
                </a:solidFill>
                <a:effectLst/>
              </a:rPr>
              <a:t>li</a:t>
            </a:r>
            <a:r>
              <a:rPr lang="en-US" dirty="0">
                <a:solidFill>
                  <a:srgbClr val="FFFFFF"/>
                </a:solidFill>
                <a:effectLst/>
              </a:rPr>
              <a:t> </a:t>
            </a:r>
            <a:r>
              <a:rPr lang="en-US" dirty="0" err="1">
                <a:solidFill>
                  <a:srgbClr val="FFFFFF"/>
                </a:solidFill>
                <a:effectLst/>
              </a:rPr>
              <a:t>strumenti</a:t>
            </a:r>
            <a:r>
              <a:rPr lang="en-US" dirty="0">
                <a:solidFill>
                  <a:srgbClr val="FFFFFF"/>
                </a:solidFill>
                <a:effectLst/>
              </a:rPr>
              <a:t> </a:t>
            </a:r>
            <a:r>
              <a:rPr lang="en-US" dirty="0" err="1">
                <a:solidFill>
                  <a:srgbClr val="FFFFFF"/>
                </a:solidFill>
                <a:effectLst/>
              </a:rPr>
              <a:t>principali</a:t>
            </a:r>
            <a:r>
              <a:rPr lang="en-US" dirty="0">
                <a:solidFill>
                  <a:srgbClr val="FFFFFF"/>
                </a:solidFill>
                <a:effectLst/>
              </a:rPr>
              <a:t> </a:t>
            </a:r>
            <a:r>
              <a:rPr lang="en-US" dirty="0" err="1">
                <a:solidFill>
                  <a:srgbClr val="FFFFFF"/>
                </a:solidFill>
                <a:effectLst/>
              </a:rPr>
              <a:t>sono</a:t>
            </a:r>
            <a:r>
              <a:rPr lang="en-US" dirty="0">
                <a:solidFill>
                  <a:srgbClr val="FFFFFF"/>
                </a:solidFill>
                <a:effectLst/>
              </a:rPr>
              <a:t> </a:t>
            </a:r>
            <a:r>
              <a:rPr lang="en-US" dirty="0" err="1">
                <a:solidFill>
                  <a:srgbClr val="FFFFFF"/>
                </a:solidFill>
                <a:effectLst/>
              </a:rPr>
              <a:t>l’osservazione</a:t>
            </a:r>
            <a:r>
              <a:rPr lang="en-US" dirty="0">
                <a:solidFill>
                  <a:srgbClr val="FFFFFF"/>
                </a:solidFill>
                <a:effectLst/>
              </a:rPr>
              <a:t> </a:t>
            </a:r>
            <a:r>
              <a:rPr lang="en-US" dirty="0" err="1">
                <a:solidFill>
                  <a:srgbClr val="FFFFFF"/>
                </a:solidFill>
                <a:effectLst/>
              </a:rPr>
              <a:t>competente</a:t>
            </a:r>
            <a:r>
              <a:rPr lang="en-US" dirty="0">
                <a:solidFill>
                  <a:srgbClr val="FFFFFF"/>
                </a:solidFill>
                <a:effectLst/>
              </a:rPr>
              <a:t> e </a:t>
            </a:r>
            <a:r>
              <a:rPr lang="en-US" dirty="0" err="1">
                <a:solidFill>
                  <a:srgbClr val="FFFFFF"/>
                </a:solidFill>
                <a:effectLst/>
              </a:rPr>
              <a:t>l’ascolto</a:t>
            </a:r>
            <a:r>
              <a:rPr lang="en-US" dirty="0">
                <a:solidFill>
                  <a:srgbClr val="FFFFFF"/>
                </a:solidFill>
                <a:effectLst/>
              </a:rPr>
              <a:t> </a:t>
            </a:r>
            <a:r>
              <a:rPr lang="en-US" dirty="0" err="1">
                <a:solidFill>
                  <a:srgbClr val="FFFFFF"/>
                </a:solidFill>
                <a:effectLst/>
              </a:rPr>
              <a:t>attivo</a:t>
            </a:r>
            <a:r>
              <a:rPr lang="en-US" dirty="0">
                <a:solidFill>
                  <a:srgbClr val="FFFFFF"/>
                </a:solidFill>
                <a:effectLst/>
              </a:rPr>
              <a:t>.</a:t>
            </a:r>
          </a:p>
        </p:txBody>
      </p:sp>
      <p:pic>
        <p:nvPicPr>
          <p:cNvPr id="4" name="Immagine 3" descr="Immagine che contiene persona&#10;&#10;Descrizione generata automaticamente">
            <a:extLst>
              <a:ext uri="{FF2B5EF4-FFF2-40B4-BE49-F238E27FC236}">
                <a16:creationId xmlns:a16="http://schemas.microsoft.com/office/drawing/2014/main" id="{8D3FF63B-6303-4B33-9107-4FC636BFF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9746" y="3428744"/>
            <a:ext cx="6133645" cy="3105150"/>
          </a:xfrm>
          <a:prstGeom prst="rect">
            <a:avLst/>
          </a:prstGeom>
        </p:spPr>
      </p:pic>
    </p:spTree>
    <p:extLst>
      <p:ext uri="{BB962C8B-B14F-4D97-AF65-F5344CB8AC3E}">
        <p14:creationId xmlns:p14="http://schemas.microsoft.com/office/powerpoint/2010/main" val="7546415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 name="Rectangle 10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asellaDiTesto 1">
            <a:extLst>
              <a:ext uri="{FF2B5EF4-FFF2-40B4-BE49-F238E27FC236}">
                <a16:creationId xmlns:a16="http://schemas.microsoft.com/office/drawing/2014/main" id="{41ACC984-186D-4105-97E8-91F59349433D}"/>
              </a:ext>
            </a:extLst>
          </p:cNvPr>
          <p:cNvSpPr txBox="1"/>
          <p:nvPr/>
        </p:nvSpPr>
        <p:spPr>
          <a:xfrm>
            <a:off x="1683956" y="2133600"/>
            <a:ext cx="4140772"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1600" b="1">
                <a:effectLst/>
              </a:rPr>
              <a:t>Le nostre pratiche educative</a:t>
            </a:r>
            <a:r>
              <a:rPr lang="en-US" sz="1600">
                <a:effectLst/>
              </a:rPr>
              <a:t> riguardano queste sottodimensioni:</a:t>
            </a:r>
          </a:p>
          <a:p>
            <a:pPr>
              <a:spcBef>
                <a:spcPts val="1000"/>
              </a:spcBef>
              <a:buClr>
                <a:schemeClr val="accent1"/>
              </a:buClr>
              <a:buFont typeface="Wingdings 3" charset="2"/>
              <a:buChar char=""/>
            </a:pPr>
            <a:r>
              <a:rPr lang="en-US" sz="1600" b="1" i="1">
                <a:effectLst/>
              </a:rPr>
              <a:t>l’ambientamento</a:t>
            </a:r>
          </a:p>
          <a:p>
            <a:pPr>
              <a:spcBef>
                <a:spcPts val="1000"/>
              </a:spcBef>
              <a:buClr>
                <a:schemeClr val="accent1"/>
              </a:buClr>
              <a:buFont typeface="Wingdings 3" charset="2"/>
              <a:buChar char=""/>
            </a:pPr>
            <a:r>
              <a:rPr lang="en-US" sz="1600" b="1" i="1">
                <a:effectLst/>
              </a:rPr>
              <a:t>la quotidianità</a:t>
            </a:r>
            <a:r>
              <a:rPr lang="en-US" sz="1600">
                <a:effectLst/>
              </a:rPr>
              <a:t>: cioè l’accoglienza, il ricongiungimento, i pasti, il riposo, il cambio e l’igiene personale.</a:t>
            </a:r>
          </a:p>
          <a:p>
            <a:pPr>
              <a:spcBef>
                <a:spcPts val="1000"/>
              </a:spcBef>
              <a:buClr>
                <a:schemeClr val="accent1"/>
              </a:buClr>
              <a:buFont typeface="Wingdings 3" charset="2"/>
              <a:buChar char=""/>
            </a:pPr>
            <a:r>
              <a:rPr lang="en-US" sz="1600">
                <a:effectLst/>
              </a:rPr>
              <a:t> Le routines sono fondamentali per l’equilibrio e la crescita del bambino </a:t>
            </a:r>
          </a:p>
          <a:p>
            <a:pPr>
              <a:spcBef>
                <a:spcPts val="1000"/>
              </a:spcBef>
              <a:buClr>
                <a:schemeClr val="accent1"/>
              </a:buClr>
              <a:buFont typeface="Wingdings 3" charset="2"/>
              <a:buChar char=""/>
            </a:pPr>
            <a:endParaRPr lang="en-US" sz="1600"/>
          </a:p>
        </p:txBody>
      </p:sp>
      <p:pic>
        <p:nvPicPr>
          <p:cNvPr id="6" name="Immagine 5" descr="Immagine che contiene persona, dessert&#10;&#10;Descrizione generata automaticamente">
            <a:extLst>
              <a:ext uri="{FF2B5EF4-FFF2-40B4-BE49-F238E27FC236}">
                <a16:creationId xmlns:a16="http://schemas.microsoft.com/office/drawing/2014/main" id="{436386E0-5100-41BE-AEAE-48649097CB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000" r="20288"/>
          <a:stretch/>
        </p:blipFill>
        <p:spPr>
          <a:xfrm>
            <a:off x="6091916" y="10"/>
            <a:ext cx="6100084" cy="6857990"/>
          </a:xfrm>
          <a:prstGeom prst="rect">
            <a:avLst/>
          </a:prstGeom>
        </p:spPr>
      </p:pic>
    </p:spTree>
    <p:extLst>
      <p:ext uri="{BB962C8B-B14F-4D97-AF65-F5344CB8AC3E}">
        <p14:creationId xmlns:p14="http://schemas.microsoft.com/office/powerpoint/2010/main" val="246407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asellaDiTesto 1">
            <a:extLst>
              <a:ext uri="{FF2B5EF4-FFF2-40B4-BE49-F238E27FC236}">
                <a16:creationId xmlns:a16="http://schemas.microsoft.com/office/drawing/2014/main" id="{886E772C-799B-499A-8474-F5419A1B364A}"/>
              </a:ext>
            </a:extLst>
          </p:cNvPr>
          <p:cNvSpPr txBox="1"/>
          <p:nvPr/>
        </p:nvSpPr>
        <p:spPr>
          <a:xfrm>
            <a:off x="3373062" y="2133600"/>
            <a:ext cx="8131550" cy="3777622"/>
          </a:xfrm>
          <a:prstGeom prst="rect">
            <a:avLst/>
          </a:prstGeom>
        </p:spPr>
        <p:txBody>
          <a:bodyPr vert="horz" lIns="91440" tIns="45720" rIns="91440" bIns="45720" rtlCol="0">
            <a:normAutofit/>
          </a:bodyPr>
          <a:lstStyle/>
          <a:p>
            <a:pPr marL="0" marR="0" lvl="0" indent="0" fontAlgn="auto">
              <a:spcBef>
                <a:spcPts val="1000"/>
              </a:spcBef>
              <a:buClr>
                <a:schemeClr val="accent1"/>
              </a:buClr>
              <a:buSzTx/>
              <a:buFont typeface="Wingdings 3" charset="2"/>
              <a:buChar char=""/>
              <a:tabLst/>
              <a:defRPr/>
            </a:pPr>
            <a:r>
              <a:rPr kumimoji="0" lang="en-US" b="1" i="0" u="none" strike="noStrike" cap="none" spc="0" normalizeH="0" baseline="0" noProof="0">
                <a:ln>
                  <a:noFill/>
                </a:ln>
                <a:solidFill>
                  <a:schemeClr val="tx1">
                    <a:lumMod val="75000"/>
                    <a:lumOff val="25000"/>
                  </a:schemeClr>
                </a:solidFill>
                <a:effectLst/>
                <a:uLnTx/>
                <a:uFillTx/>
              </a:rPr>
              <a:t>Rapporto con le famiglie</a:t>
            </a:r>
            <a:endParaRPr kumimoji="0" lang="en-US" b="0" i="0" u="none" strike="noStrike" cap="none" spc="0" normalizeH="0" baseline="0" noProof="0">
              <a:ln>
                <a:noFill/>
              </a:ln>
              <a:solidFill>
                <a:schemeClr val="tx1">
                  <a:lumMod val="75000"/>
                  <a:lumOff val="25000"/>
                </a:schemeClr>
              </a:solidFill>
              <a:effectLst/>
              <a:uLnTx/>
              <a:uFillTx/>
            </a:endParaRPr>
          </a:p>
          <a:p>
            <a:pPr marL="0" marR="0" lvl="0" indent="0" fontAlgn="auto">
              <a:spcBef>
                <a:spcPts val="1000"/>
              </a:spcBef>
              <a:buClr>
                <a:schemeClr val="accent1"/>
              </a:buClr>
              <a:buSzTx/>
              <a:buFont typeface="Wingdings 3" charset="2"/>
              <a:buChar char=""/>
              <a:tabLst/>
              <a:defRPr/>
            </a:pPr>
            <a:r>
              <a:rPr kumimoji="0" lang="en-US" b="0" i="0" u="none" strike="noStrike" cap="none" spc="0" normalizeH="0" baseline="0" noProof="0">
                <a:ln>
                  <a:noFill/>
                </a:ln>
                <a:solidFill>
                  <a:schemeClr val="tx1">
                    <a:lumMod val="75000"/>
                    <a:lumOff val="25000"/>
                  </a:schemeClr>
                </a:solidFill>
                <a:effectLst/>
                <a:uLnTx/>
                <a:uFillTx/>
              </a:rPr>
              <a:t> Il nido si apre alle famiglie attraverso i colloqui, gli incontri individuali, gli spazi e le occasioni aggregative (ambientamento, letture, specifici laboratori genitori figli), e attraverso la documentazione (diario di sezione, documentazione a parete, foto) per far conoscere quel pezzo di “vita quotidiana” che non conoscono.</a:t>
            </a:r>
          </a:p>
        </p:txBody>
      </p:sp>
    </p:spTree>
    <p:extLst>
      <p:ext uri="{BB962C8B-B14F-4D97-AF65-F5344CB8AC3E}">
        <p14:creationId xmlns:p14="http://schemas.microsoft.com/office/powerpoint/2010/main" val="15811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interni&#10;&#10;Descrizione generata automaticamente">
            <a:extLst>
              <a:ext uri="{FF2B5EF4-FFF2-40B4-BE49-F238E27FC236}">
                <a16:creationId xmlns:a16="http://schemas.microsoft.com/office/drawing/2014/main" id="{6BC8AC15-CDA2-4682-B2C8-0873358739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125" y="1624012"/>
            <a:ext cx="7143750" cy="3609975"/>
          </a:xfrm>
          <a:prstGeom prst="rect">
            <a:avLst/>
          </a:prstGeom>
        </p:spPr>
      </p:pic>
    </p:spTree>
    <p:extLst>
      <p:ext uri="{BB962C8B-B14F-4D97-AF65-F5344CB8AC3E}">
        <p14:creationId xmlns:p14="http://schemas.microsoft.com/office/powerpoint/2010/main" val="379143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216" name="Group 215">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17"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18"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9"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0"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21"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22"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23"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4"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25"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6"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7"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8"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0" name="Group 229">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1"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2"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33"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34"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35"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36"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37"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38"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39"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40"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41"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42"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4" name="Rectangle 243">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6"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48" name="Rectangle 247">
            <a:extLst>
              <a:ext uri="{FF2B5EF4-FFF2-40B4-BE49-F238E27FC236}">
                <a16:creationId xmlns:a16="http://schemas.microsoft.com/office/drawing/2014/main" id="{1EDD21E1-BAF0-4314-AB31-82ECB8AC9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a:extLst>
              <a:ext uri="{FF2B5EF4-FFF2-40B4-BE49-F238E27FC236}">
                <a16:creationId xmlns:a16="http://schemas.microsoft.com/office/drawing/2014/main" id="{FDC8619C-F25D-468E-95FA-2A2151D7DD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9" name="CasellaDiTesto 1">
            <a:extLst>
              <a:ext uri="{FF2B5EF4-FFF2-40B4-BE49-F238E27FC236}">
                <a16:creationId xmlns:a16="http://schemas.microsoft.com/office/drawing/2014/main" id="{C5798414-6525-799A-D459-D776B82E79A2}"/>
              </a:ext>
            </a:extLst>
          </p:cNvPr>
          <p:cNvSpPr txBox="1"/>
          <p:nvPr/>
        </p:nvSpPr>
        <p:spPr>
          <a:xfrm>
            <a:off x="1060817" y="398774"/>
            <a:ext cx="6560789" cy="4462338"/>
          </a:xfrm>
          <a:prstGeom prst="rect">
            <a:avLst/>
          </a:prstGeom>
        </p:spPr>
        <p:txBody>
          <a:bodyPr vert="horz" lIns="91440" tIns="45720" rIns="91440" bIns="45720" rtlCol="0">
            <a:noAutofit/>
          </a:bodyPr>
          <a:lstStyle/>
          <a:p>
            <a:pPr>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Perché</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Kirikù</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Kirikù</a:t>
            </a:r>
            <a:r>
              <a:rPr lang="en-US" sz="1400" dirty="0">
                <a:solidFill>
                  <a:schemeClr val="tx1">
                    <a:lumMod val="75000"/>
                    <a:lumOff val="25000"/>
                  </a:schemeClr>
                </a:solidFill>
                <a:effectLst/>
              </a:rPr>
              <a:t> è il </a:t>
            </a:r>
            <a:r>
              <a:rPr lang="en-US" sz="1400" dirty="0" err="1">
                <a:solidFill>
                  <a:schemeClr val="tx1">
                    <a:lumMod val="75000"/>
                    <a:lumOff val="25000"/>
                  </a:schemeClr>
                </a:solidFill>
                <a:effectLst/>
              </a:rPr>
              <a:t>nome</a:t>
            </a:r>
            <a:r>
              <a:rPr lang="en-US" sz="1400" dirty="0">
                <a:solidFill>
                  <a:schemeClr val="tx1">
                    <a:lumMod val="75000"/>
                    <a:lumOff val="25000"/>
                  </a:schemeClr>
                </a:solidFill>
                <a:effectLst/>
              </a:rPr>
              <a:t> di un </a:t>
            </a:r>
            <a:r>
              <a:rPr lang="en-US" sz="1400" dirty="0" err="1">
                <a:solidFill>
                  <a:schemeClr val="tx1">
                    <a:lumMod val="75000"/>
                    <a:lumOff val="25000"/>
                  </a:schemeClr>
                </a:solidFill>
                <a:effectLst/>
              </a:rPr>
              <a:t>personaggio</a:t>
            </a:r>
            <a:r>
              <a:rPr lang="en-US" sz="1400" dirty="0">
                <a:solidFill>
                  <a:schemeClr val="tx1">
                    <a:lumMod val="75000"/>
                    <a:lumOff val="25000"/>
                  </a:schemeClr>
                </a:solidFill>
                <a:effectLst/>
              </a:rPr>
              <a:t> di un film di </a:t>
            </a:r>
            <a:r>
              <a:rPr lang="en-US" sz="1400" dirty="0" err="1">
                <a:solidFill>
                  <a:schemeClr val="tx1">
                    <a:lumMod val="75000"/>
                    <a:lumOff val="25000"/>
                  </a:schemeClr>
                </a:solidFill>
                <a:effectLst/>
              </a:rPr>
              <a:t>animazione</a:t>
            </a:r>
            <a:r>
              <a:rPr lang="en-US" sz="1400" dirty="0">
                <a:solidFill>
                  <a:schemeClr val="tx1">
                    <a:lumMod val="75000"/>
                    <a:lumOff val="25000"/>
                  </a:schemeClr>
                </a:solidFill>
                <a:effectLst/>
              </a:rPr>
              <a:t> in cui il </a:t>
            </a:r>
            <a:r>
              <a:rPr lang="en-US" sz="1400" dirty="0" err="1">
                <a:solidFill>
                  <a:schemeClr val="tx1">
                    <a:lumMod val="75000"/>
                    <a:lumOff val="25000"/>
                  </a:schemeClr>
                </a:solidFill>
                <a:effectLst/>
              </a:rPr>
              <a:t>protagonista</a:t>
            </a:r>
            <a:r>
              <a:rPr lang="en-US" sz="1400" dirty="0">
                <a:solidFill>
                  <a:schemeClr val="tx1">
                    <a:lumMod val="75000"/>
                    <a:lumOff val="25000"/>
                  </a:schemeClr>
                </a:solidFill>
                <a:effectLst/>
              </a:rPr>
              <a:t> è un bambino </a:t>
            </a:r>
            <a:r>
              <a:rPr lang="en-US" sz="1400" dirty="0" err="1">
                <a:solidFill>
                  <a:schemeClr val="tx1">
                    <a:lumMod val="75000"/>
                    <a:lumOff val="25000"/>
                  </a:schemeClr>
                </a:solidFill>
                <a:effectLst/>
              </a:rPr>
              <a:t>che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vive</a:t>
            </a:r>
            <a:r>
              <a:rPr lang="en-US" sz="1400" dirty="0">
                <a:solidFill>
                  <a:schemeClr val="tx1">
                    <a:lumMod val="75000"/>
                    <a:lumOff val="25000"/>
                  </a:schemeClr>
                </a:solidFill>
                <a:effectLst/>
              </a:rPr>
              <a:t> in un </a:t>
            </a:r>
            <a:r>
              <a:rPr lang="en-US" sz="1400" dirty="0" err="1">
                <a:solidFill>
                  <a:schemeClr val="tx1">
                    <a:lumMod val="75000"/>
                    <a:lumOff val="25000"/>
                  </a:schemeClr>
                </a:solidFill>
                <a:effectLst/>
              </a:rPr>
              <a:t>villaggio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africano</a:t>
            </a:r>
            <a:r>
              <a:rPr lang="en-US" sz="1400" dirty="0">
                <a:solidFill>
                  <a:schemeClr val="tx1">
                    <a:lumMod val="75000"/>
                    <a:lumOff val="25000"/>
                  </a:schemeClr>
                </a:solidFill>
                <a:effectLst/>
              </a:rPr>
              <a:t> e </a:t>
            </a:r>
            <a:r>
              <a:rPr lang="en-US" sz="1400" dirty="0" err="1">
                <a:solidFill>
                  <a:schemeClr val="tx1">
                    <a:lumMod val="75000"/>
                    <a:lumOff val="25000"/>
                  </a:schemeClr>
                </a:solidFill>
                <a:effectLst/>
              </a:rPr>
              <a:t>che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alla</a:t>
            </a:r>
            <a:r>
              <a:rPr lang="en-US" sz="1400" dirty="0">
                <a:solidFill>
                  <a:schemeClr val="tx1">
                    <a:lumMod val="75000"/>
                    <a:lumOff val="25000"/>
                  </a:schemeClr>
                </a:solidFill>
                <a:effectLst/>
              </a:rPr>
              <a:t> fine </a:t>
            </a:r>
            <a:r>
              <a:rPr lang="en-US" sz="1400" dirty="0" err="1">
                <a:solidFill>
                  <a:schemeClr val="tx1">
                    <a:lumMod val="75000"/>
                    <a:lumOff val="25000"/>
                  </a:schemeClr>
                </a:solidFill>
                <a:effectLst/>
              </a:rPr>
              <a:t>diventa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l’eroe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liberando</a:t>
            </a:r>
            <a:r>
              <a:rPr lang="en-US" sz="1400" dirty="0">
                <a:solidFill>
                  <a:schemeClr val="tx1">
                    <a:lumMod val="75000"/>
                    <a:lumOff val="25000"/>
                  </a:schemeClr>
                </a:solidFill>
                <a:effectLst/>
              </a:rPr>
              <a:t> il </a:t>
            </a:r>
            <a:r>
              <a:rPr lang="en-US" sz="1400" dirty="0" err="1">
                <a:solidFill>
                  <a:schemeClr val="tx1">
                    <a:lumMod val="75000"/>
                    <a:lumOff val="25000"/>
                  </a:schemeClr>
                </a:solidFill>
                <a:effectLst/>
              </a:rPr>
              <a:t>villaggio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dalla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strega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Karabà</a:t>
            </a:r>
            <a:r>
              <a:rPr lang="en-US" sz="1400" dirty="0">
                <a:solidFill>
                  <a:schemeClr val="tx1">
                    <a:lumMod val="75000"/>
                    <a:lumOff val="25000"/>
                  </a:schemeClr>
                </a:solidFill>
                <a:effectLst/>
              </a:rPr>
              <a:t>. </a:t>
            </a:r>
          </a:p>
          <a:p>
            <a:pPr>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Kirikù</a:t>
            </a:r>
            <a:r>
              <a:rPr lang="en-US" sz="1400" dirty="0">
                <a:solidFill>
                  <a:schemeClr val="tx1">
                    <a:lumMod val="75000"/>
                    <a:lumOff val="25000"/>
                  </a:schemeClr>
                </a:solidFill>
                <a:effectLst/>
              </a:rPr>
              <a:t> è un bambino </a:t>
            </a:r>
            <a:r>
              <a:rPr lang="en-US" sz="1400" dirty="0" err="1">
                <a:solidFill>
                  <a:schemeClr val="tx1">
                    <a:lumMod val="75000"/>
                    <a:lumOff val="25000"/>
                  </a:schemeClr>
                </a:solidFill>
                <a:effectLst/>
              </a:rPr>
              <a:t>speciale</a:t>
            </a:r>
            <a:r>
              <a:rPr lang="en-US" sz="1400" dirty="0">
                <a:solidFill>
                  <a:schemeClr val="tx1">
                    <a:lumMod val="75000"/>
                    <a:lumOff val="25000"/>
                  </a:schemeClr>
                </a:solidFill>
                <a:effectLst/>
              </a:rPr>
              <a:t>, piccolo, ma </a:t>
            </a:r>
            <a:r>
              <a:rPr lang="en-US" sz="1400" dirty="0" err="1">
                <a:solidFill>
                  <a:schemeClr val="tx1">
                    <a:lumMod val="75000"/>
                    <a:lumOff val="25000"/>
                  </a:schemeClr>
                </a:solidFill>
                <a:effectLst/>
              </a:rPr>
              <a:t>coraggioso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nasce</a:t>
            </a:r>
            <a:r>
              <a:rPr lang="en-US" sz="1400" dirty="0">
                <a:solidFill>
                  <a:schemeClr val="tx1">
                    <a:lumMod val="75000"/>
                    <a:lumOff val="25000"/>
                  </a:schemeClr>
                </a:solidFill>
                <a:effectLst/>
              </a:rPr>
              <a:t> da solo e </a:t>
            </a:r>
            <a:r>
              <a:rPr lang="en-US" sz="1400" dirty="0" err="1">
                <a:solidFill>
                  <a:schemeClr val="tx1">
                    <a:lumMod val="75000"/>
                    <a:lumOff val="25000"/>
                  </a:schemeClr>
                </a:solidFill>
                <a:effectLst/>
              </a:rPr>
              <a:t>si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dà</a:t>
            </a:r>
            <a:r>
              <a:rPr lang="en-US" sz="1400" dirty="0">
                <a:solidFill>
                  <a:schemeClr val="tx1">
                    <a:lumMod val="75000"/>
                    <a:lumOff val="25000"/>
                  </a:schemeClr>
                </a:solidFill>
                <a:effectLst/>
              </a:rPr>
              <a:t> il </a:t>
            </a:r>
            <a:r>
              <a:rPr lang="en-US" sz="1400" dirty="0" err="1">
                <a:solidFill>
                  <a:schemeClr val="tx1">
                    <a:lumMod val="75000"/>
                    <a:lumOff val="25000"/>
                  </a:schemeClr>
                </a:solidFill>
                <a:effectLst/>
              </a:rPr>
              <a:t>nome</a:t>
            </a:r>
            <a:r>
              <a:rPr lang="en-US" sz="1400" dirty="0">
                <a:solidFill>
                  <a:schemeClr val="tx1">
                    <a:lumMod val="75000"/>
                    <a:lumOff val="25000"/>
                  </a:schemeClr>
                </a:solidFill>
                <a:effectLst/>
              </a:rPr>
              <a:t> da </a:t>
            </a:r>
            <a:r>
              <a:rPr lang="en-US" sz="1400" dirty="0" err="1">
                <a:solidFill>
                  <a:schemeClr val="tx1">
                    <a:lumMod val="75000"/>
                    <a:lumOff val="25000"/>
                  </a:schemeClr>
                </a:solidFill>
                <a:effectLst/>
              </a:rPr>
              <a:t>sé</a:t>
            </a:r>
            <a:r>
              <a:rPr lang="en-US" sz="1400" dirty="0">
                <a:solidFill>
                  <a:schemeClr val="tx1">
                    <a:lumMod val="75000"/>
                    <a:lumOff val="25000"/>
                  </a:schemeClr>
                </a:solidFill>
                <a:effectLst/>
              </a:rPr>
              <a:t>.</a:t>
            </a:r>
          </a:p>
          <a:p>
            <a:pPr>
              <a:lnSpc>
                <a:spcPct val="90000"/>
              </a:lnSpc>
              <a:spcBef>
                <a:spcPts val="1000"/>
              </a:spcBef>
              <a:buClr>
                <a:schemeClr val="accent1"/>
              </a:buClr>
              <a:buFont typeface="Wingdings 3" charset="2"/>
              <a:buChar char=""/>
            </a:pPr>
            <a:r>
              <a:rPr lang="en-US" sz="1400" b="1" dirty="0" err="1">
                <a:solidFill>
                  <a:schemeClr val="tx1">
                    <a:lumMod val="75000"/>
                    <a:lumOff val="25000"/>
                  </a:schemeClr>
                </a:solidFill>
                <a:effectLst/>
              </a:rPr>
              <a:t>Ogni</a:t>
            </a:r>
            <a:r>
              <a:rPr lang="en-US" sz="1400" b="1" dirty="0">
                <a:solidFill>
                  <a:schemeClr val="tx1">
                    <a:lumMod val="75000"/>
                    <a:lumOff val="25000"/>
                  </a:schemeClr>
                </a:solidFill>
                <a:effectLst/>
              </a:rPr>
              <a:t> bambino è </a:t>
            </a:r>
            <a:r>
              <a:rPr lang="en-US" sz="1400" b="1" dirty="0" err="1">
                <a:solidFill>
                  <a:schemeClr val="tx1">
                    <a:lumMod val="75000"/>
                    <a:lumOff val="25000"/>
                  </a:schemeClr>
                </a:solidFill>
                <a:effectLst/>
              </a:rPr>
              <a:t>speciale</a:t>
            </a:r>
            <a:r>
              <a:rPr lang="en-US" sz="1400" b="1" dirty="0">
                <a:solidFill>
                  <a:schemeClr val="tx1">
                    <a:lumMod val="75000"/>
                    <a:lumOff val="25000"/>
                  </a:schemeClr>
                </a:solidFill>
                <a:effectLst/>
              </a:rPr>
              <a:t>, ha </a:t>
            </a:r>
            <a:r>
              <a:rPr lang="en-US" sz="1400" b="1" dirty="0" err="1">
                <a:solidFill>
                  <a:schemeClr val="tx1">
                    <a:lumMod val="75000"/>
                    <a:lumOff val="25000"/>
                  </a:schemeClr>
                </a:solidFill>
                <a:effectLst/>
              </a:rPr>
              <a:t>potenzialità</a:t>
            </a:r>
            <a:r>
              <a:rPr lang="en-US" sz="1400" b="1" dirty="0">
                <a:solidFill>
                  <a:schemeClr val="tx1">
                    <a:lumMod val="75000"/>
                    <a:lumOff val="25000"/>
                  </a:schemeClr>
                </a:solidFill>
                <a:effectLst/>
              </a:rPr>
              <a:t> e </a:t>
            </a:r>
            <a:r>
              <a:rPr lang="en-US" sz="1400" b="1" dirty="0" err="1">
                <a:solidFill>
                  <a:schemeClr val="tx1">
                    <a:lumMod val="75000"/>
                    <a:lumOff val="25000"/>
                  </a:schemeClr>
                </a:solidFill>
                <a:effectLst/>
              </a:rPr>
              <a:t>risorse</a:t>
            </a:r>
            <a:r>
              <a:rPr lang="en-US" sz="1400" b="1" dirty="0">
                <a:solidFill>
                  <a:schemeClr val="tx1">
                    <a:lumMod val="75000"/>
                    <a:lumOff val="25000"/>
                  </a:schemeClr>
                </a:solidFill>
                <a:effectLst/>
              </a:rPr>
              <a:t> da </a:t>
            </a:r>
            <a:r>
              <a:rPr lang="en-US" sz="1400" b="1" dirty="0" err="1">
                <a:solidFill>
                  <a:schemeClr val="tx1">
                    <a:lumMod val="75000"/>
                    <a:lumOff val="25000"/>
                  </a:schemeClr>
                </a:solidFill>
                <a:effectLst/>
              </a:rPr>
              <a:t>tirar</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fuori</a:t>
            </a:r>
            <a:r>
              <a:rPr lang="en-US" sz="1400" b="1" dirty="0">
                <a:solidFill>
                  <a:schemeClr val="tx1">
                    <a:lumMod val="75000"/>
                    <a:lumOff val="25000"/>
                  </a:schemeClr>
                </a:solidFill>
                <a:effectLst/>
              </a:rPr>
              <a:t>, è </a:t>
            </a:r>
            <a:r>
              <a:rPr lang="en-US" sz="1400" b="1" dirty="0" err="1">
                <a:solidFill>
                  <a:schemeClr val="tx1">
                    <a:lumMod val="75000"/>
                    <a:lumOff val="25000"/>
                  </a:schemeClr>
                </a:solidFill>
                <a:effectLst/>
              </a:rPr>
              <a:t>protagonista</a:t>
            </a:r>
            <a:r>
              <a:rPr lang="en-US" sz="1400" b="1" dirty="0">
                <a:solidFill>
                  <a:schemeClr val="tx1">
                    <a:lumMod val="75000"/>
                    <a:lumOff val="25000"/>
                  </a:schemeClr>
                </a:solidFill>
                <a:effectLst/>
              </a:rPr>
              <a:t> del proprio </a:t>
            </a:r>
            <a:r>
              <a:rPr lang="en-US" sz="1400" b="1" dirty="0" err="1">
                <a:solidFill>
                  <a:schemeClr val="tx1">
                    <a:lumMod val="75000"/>
                    <a:lumOff val="25000"/>
                  </a:schemeClr>
                </a:solidFill>
                <a:effectLst/>
              </a:rPr>
              <a:t>percorso</a:t>
            </a:r>
            <a:r>
              <a:rPr lang="en-US" sz="1400" b="1" dirty="0">
                <a:solidFill>
                  <a:schemeClr val="tx1">
                    <a:lumMod val="75000"/>
                    <a:lumOff val="25000"/>
                  </a:schemeClr>
                </a:solidFill>
                <a:effectLst/>
              </a:rPr>
              <a:t> di </a:t>
            </a:r>
            <a:r>
              <a:rPr lang="en-US" sz="1400" b="1" dirty="0" err="1">
                <a:solidFill>
                  <a:schemeClr val="tx1">
                    <a:lumMod val="75000"/>
                    <a:lumOff val="25000"/>
                  </a:schemeClr>
                </a:solidFill>
                <a:effectLst/>
              </a:rPr>
              <a:t>crescita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l’adulto</a:t>
            </a:r>
            <a:r>
              <a:rPr lang="en-US" sz="1400" b="1" dirty="0">
                <a:solidFill>
                  <a:schemeClr val="tx1">
                    <a:lumMod val="75000"/>
                    <a:lumOff val="25000"/>
                  </a:schemeClr>
                </a:solidFill>
                <a:effectLst/>
              </a:rPr>
              <a:t> (come la </a:t>
            </a:r>
            <a:r>
              <a:rPr lang="en-US" sz="1400" b="1" dirty="0" err="1">
                <a:solidFill>
                  <a:schemeClr val="tx1">
                    <a:lumMod val="75000"/>
                    <a:lumOff val="25000"/>
                  </a:schemeClr>
                </a:solidFill>
                <a:effectLst/>
              </a:rPr>
              <a:t>madre</a:t>
            </a:r>
            <a:r>
              <a:rPr lang="en-US" sz="1400" b="1" dirty="0">
                <a:solidFill>
                  <a:schemeClr val="tx1">
                    <a:lumMod val="75000"/>
                    <a:lumOff val="25000"/>
                  </a:schemeClr>
                </a:solidFill>
                <a:effectLst/>
              </a:rPr>
              <a:t> di </a:t>
            </a:r>
            <a:r>
              <a:rPr lang="en-US" sz="1400" b="1" dirty="0" err="1">
                <a:solidFill>
                  <a:schemeClr val="tx1">
                    <a:lumMod val="75000"/>
                    <a:lumOff val="25000"/>
                  </a:schemeClr>
                </a:solidFill>
                <a:effectLst/>
              </a:rPr>
              <a:t>Kirikù</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facilita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questo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percorso</a:t>
            </a:r>
            <a:r>
              <a:rPr lang="en-US" sz="1400" b="1" dirty="0">
                <a:solidFill>
                  <a:schemeClr val="tx1">
                    <a:lumMod val="75000"/>
                    <a:lumOff val="25000"/>
                  </a:schemeClr>
                </a:solidFill>
                <a:effectLst/>
              </a:rPr>
              <a:t>.</a:t>
            </a:r>
            <a:endParaRPr lang="en-US" sz="1400" dirty="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Gli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altri</a:t>
            </a:r>
            <a:r>
              <a:rPr lang="en-US" sz="1400" dirty="0">
                <a:solidFill>
                  <a:schemeClr val="tx1">
                    <a:lumMod val="75000"/>
                    <a:lumOff val="25000"/>
                  </a:schemeClr>
                </a:solidFill>
                <a:effectLst/>
              </a:rPr>
              <a:t> bambini, </a:t>
            </a:r>
            <a:r>
              <a:rPr lang="en-US" sz="1400" dirty="0" err="1">
                <a:solidFill>
                  <a:schemeClr val="tx1">
                    <a:lumMod val="75000"/>
                    <a:lumOff val="25000"/>
                  </a:schemeClr>
                </a:solidFill>
                <a:effectLst/>
              </a:rPr>
              <a:t>inizialmente</a:t>
            </a:r>
            <a:r>
              <a:rPr lang="en-US" sz="1400" dirty="0">
                <a:solidFill>
                  <a:schemeClr val="tx1">
                    <a:lumMod val="75000"/>
                    <a:lumOff val="25000"/>
                  </a:schemeClr>
                </a:solidFill>
                <a:effectLst/>
              </a:rPr>
              <a:t>, non </a:t>
            </a:r>
            <a:r>
              <a:rPr lang="en-US" sz="1400" dirty="0" err="1">
                <a:solidFill>
                  <a:schemeClr val="tx1">
                    <a:lumMod val="75000"/>
                    <a:lumOff val="25000"/>
                  </a:schemeClr>
                </a:solidFill>
                <a:effectLst/>
              </a:rPr>
              <a:t>giocano</a:t>
            </a:r>
            <a:r>
              <a:rPr lang="en-US" sz="1400" dirty="0">
                <a:solidFill>
                  <a:schemeClr val="tx1">
                    <a:lumMod val="75000"/>
                    <a:lumOff val="25000"/>
                  </a:schemeClr>
                </a:solidFill>
                <a:effectLst/>
              </a:rPr>
              <a:t> con </a:t>
            </a:r>
            <a:r>
              <a:rPr lang="en-US" sz="1400" dirty="0" err="1">
                <a:solidFill>
                  <a:schemeClr val="tx1">
                    <a:lumMod val="75000"/>
                    <a:lumOff val="25000"/>
                  </a:schemeClr>
                </a:solidFill>
                <a:effectLst/>
              </a:rPr>
              <a:t>lui</a:t>
            </a:r>
            <a:r>
              <a:rPr lang="en-US" sz="1400" dirty="0">
                <a:solidFill>
                  <a:schemeClr val="tx1">
                    <a:lumMod val="75000"/>
                    <a:lumOff val="25000"/>
                  </a:schemeClr>
                </a:solidFill>
                <a:effectLst/>
              </a:rPr>
              <a:t>, lo </a:t>
            </a:r>
            <a:r>
              <a:rPr lang="en-US" sz="1400" dirty="0" err="1">
                <a:solidFill>
                  <a:schemeClr val="tx1">
                    <a:lumMod val="75000"/>
                    <a:lumOff val="25000"/>
                  </a:schemeClr>
                </a:solidFill>
                <a:effectLst/>
              </a:rPr>
              <a:t>prendono</a:t>
            </a:r>
            <a:r>
              <a:rPr lang="en-US" sz="1400" dirty="0">
                <a:solidFill>
                  <a:schemeClr val="tx1">
                    <a:lumMod val="75000"/>
                    <a:lumOff val="25000"/>
                  </a:schemeClr>
                </a:solidFill>
                <a:effectLst/>
              </a:rPr>
              <a:t> in </a:t>
            </a:r>
            <a:r>
              <a:rPr lang="en-US" sz="1400" dirty="0" err="1">
                <a:solidFill>
                  <a:schemeClr val="tx1">
                    <a:lumMod val="75000"/>
                    <a:lumOff val="25000"/>
                  </a:schemeClr>
                </a:solidFill>
                <a:effectLst/>
              </a:rPr>
              <a:t>giro</a:t>
            </a:r>
            <a:r>
              <a:rPr lang="en-US" sz="1400" dirty="0">
                <a:solidFill>
                  <a:schemeClr val="tx1">
                    <a:lumMod val="75000"/>
                    <a:lumOff val="25000"/>
                  </a:schemeClr>
                </a:solidFill>
                <a:effectLst/>
              </a:rPr>
              <a:t>, ma </a:t>
            </a:r>
            <a:r>
              <a:rPr lang="en-US" sz="1400" dirty="0" err="1">
                <a:solidFill>
                  <a:schemeClr val="tx1">
                    <a:lumMod val="75000"/>
                    <a:lumOff val="25000"/>
                  </a:schemeClr>
                </a:solidFill>
                <a:effectLst/>
              </a:rPr>
              <a:t>alla</a:t>
            </a:r>
            <a:r>
              <a:rPr lang="en-US" sz="1400" dirty="0">
                <a:solidFill>
                  <a:schemeClr val="tx1">
                    <a:lumMod val="75000"/>
                    <a:lumOff val="25000"/>
                  </a:schemeClr>
                </a:solidFill>
                <a:effectLst/>
              </a:rPr>
              <a:t> fine </a:t>
            </a:r>
            <a:r>
              <a:rPr lang="en-US" sz="1400" dirty="0" err="1">
                <a:solidFill>
                  <a:schemeClr val="tx1">
                    <a:lumMod val="75000"/>
                    <a:lumOff val="25000"/>
                  </a:schemeClr>
                </a:solidFill>
                <a:effectLst/>
              </a:rPr>
              <a:t>impareranno</a:t>
            </a:r>
            <a:r>
              <a:rPr lang="en-US" sz="1400" dirty="0">
                <a:solidFill>
                  <a:schemeClr val="tx1">
                    <a:lumMod val="75000"/>
                    <a:lumOff val="25000"/>
                  </a:schemeClr>
                </a:solidFill>
                <a:effectLst/>
              </a:rPr>
              <a:t> ad </a:t>
            </a:r>
            <a:r>
              <a:rPr lang="en-US" sz="1400" dirty="0" err="1">
                <a:solidFill>
                  <a:schemeClr val="tx1">
                    <a:lumMod val="75000"/>
                    <a:lumOff val="25000"/>
                  </a:schemeClr>
                </a:solidFill>
                <a:effectLst/>
              </a:rPr>
              <a:t>accettarlo</a:t>
            </a:r>
            <a:r>
              <a:rPr lang="en-US" sz="1400" dirty="0">
                <a:solidFill>
                  <a:schemeClr val="tx1">
                    <a:lumMod val="75000"/>
                    <a:lumOff val="25000"/>
                  </a:schemeClr>
                </a:solidFill>
                <a:effectLst/>
              </a:rPr>
              <a:t>.</a:t>
            </a:r>
          </a:p>
          <a:p>
            <a:pPr>
              <a:lnSpc>
                <a:spcPct val="90000"/>
              </a:lnSpc>
              <a:spcBef>
                <a:spcPts val="1000"/>
              </a:spcBef>
              <a:buClr>
                <a:schemeClr val="accent1"/>
              </a:buClr>
              <a:buFont typeface="Wingdings 3" charset="2"/>
              <a:buChar char=""/>
            </a:pPr>
            <a:r>
              <a:rPr lang="en-US" sz="1400" b="1" dirty="0">
                <a:solidFill>
                  <a:schemeClr val="tx1">
                    <a:lumMod val="75000"/>
                    <a:lumOff val="25000"/>
                  </a:schemeClr>
                </a:solidFill>
                <a:effectLst/>
              </a:rPr>
              <a:t>Il </a:t>
            </a:r>
            <a:r>
              <a:rPr lang="en-US" sz="1400" b="1" dirty="0" err="1">
                <a:solidFill>
                  <a:schemeClr val="tx1">
                    <a:lumMod val="75000"/>
                    <a:lumOff val="25000"/>
                  </a:schemeClr>
                </a:solidFill>
                <a:effectLst/>
              </a:rPr>
              <a:t>tema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dell’accettazione</a:t>
            </a:r>
            <a:r>
              <a:rPr lang="en-US" sz="1400" b="1" dirty="0">
                <a:solidFill>
                  <a:schemeClr val="tx1">
                    <a:lumMod val="75000"/>
                    <a:lumOff val="25000"/>
                  </a:schemeClr>
                </a:solidFill>
                <a:effectLst/>
              </a:rPr>
              <a:t> e </a:t>
            </a:r>
            <a:r>
              <a:rPr lang="en-US" sz="1400" b="1" dirty="0" err="1">
                <a:solidFill>
                  <a:schemeClr val="tx1">
                    <a:lumMod val="75000"/>
                    <a:lumOff val="25000"/>
                  </a:schemeClr>
                </a:solidFill>
                <a:effectLst/>
              </a:rPr>
              <a:t>dell’integrazione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dell’altro</a:t>
            </a:r>
            <a:r>
              <a:rPr lang="en-US" sz="1400" b="1" dirty="0">
                <a:solidFill>
                  <a:schemeClr val="tx1">
                    <a:lumMod val="75000"/>
                    <a:lumOff val="25000"/>
                  </a:schemeClr>
                </a:solidFill>
                <a:effectLst/>
              </a:rPr>
              <a:t> e </a:t>
            </a:r>
            <a:r>
              <a:rPr lang="en-US" sz="1400" b="1" dirty="0" err="1">
                <a:solidFill>
                  <a:schemeClr val="tx1">
                    <a:lumMod val="75000"/>
                    <a:lumOff val="25000"/>
                  </a:schemeClr>
                </a:solidFill>
                <a:effectLst/>
              </a:rPr>
              <a:t>delle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diversità</a:t>
            </a:r>
            <a:r>
              <a:rPr lang="en-US" sz="1400" b="1" dirty="0">
                <a:solidFill>
                  <a:schemeClr val="tx1">
                    <a:lumMod val="75000"/>
                    <a:lumOff val="25000"/>
                  </a:schemeClr>
                </a:solidFill>
                <a:effectLst/>
              </a:rPr>
              <a:t> è uno </a:t>
            </a:r>
            <a:r>
              <a:rPr lang="en-US" sz="1400" b="1" dirty="0" err="1">
                <a:solidFill>
                  <a:schemeClr val="tx1">
                    <a:lumMod val="75000"/>
                    <a:lumOff val="25000"/>
                  </a:schemeClr>
                </a:solidFill>
                <a:effectLst/>
              </a:rPr>
              <a:t>dei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nostri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principi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educativi</a:t>
            </a:r>
            <a:r>
              <a:rPr lang="en-US" sz="1400" b="1" dirty="0">
                <a:solidFill>
                  <a:schemeClr val="tx1">
                    <a:lumMod val="75000"/>
                    <a:lumOff val="25000"/>
                  </a:schemeClr>
                </a:solidFill>
                <a:effectLst/>
              </a:rPr>
              <a:t>.</a:t>
            </a:r>
            <a:endParaRPr lang="en-US" sz="1400" dirty="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Kirikù</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affronta</a:t>
            </a:r>
            <a:r>
              <a:rPr lang="en-US" sz="1400" dirty="0">
                <a:solidFill>
                  <a:schemeClr val="tx1">
                    <a:lumMod val="75000"/>
                    <a:lumOff val="25000"/>
                  </a:schemeClr>
                </a:solidFill>
                <a:effectLst/>
              </a:rPr>
              <a:t> prove </a:t>
            </a:r>
            <a:r>
              <a:rPr lang="en-US" sz="1400" dirty="0" err="1">
                <a:solidFill>
                  <a:schemeClr val="tx1">
                    <a:lumMod val="75000"/>
                    <a:lumOff val="25000"/>
                  </a:schemeClr>
                </a:solidFill>
                <a:effectLst/>
              </a:rPr>
              <a:t>difficili</a:t>
            </a:r>
            <a:r>
              <a:rPr lang="en-US" sz="1400" dirty="0">
                <a:solidFill>
                  <a:schemeClr val="tx1">
                    <a:lumMod val="75000"/>
                    <a:lumOff val="25000"/>
                  </a:schemeClr>
                </a:solidFill>
                <a:effectLst/>
              </a:rPr>
              <a:t> per </a:t>
            </a:r>
            <a:r>
              <a:rPr lang="en-US" sz="1400" dirty="0" err="1">
                <a:solidFill>
                  <a:schemeClr val="tx1">
                    <a:lumMod val="75000"/>
                    <a:lumOff val="25000"/>
                  </a:schemeClr>
                </a:solidFill>
                <a:effectLst/>
              </a:rPr>
              <a:t>sconfiggere</a:t>
            </a:r>
            <a:r>
              <a:rPr lang="en-US" sz="1400" dirty="0">
                <a:solidFill>
                  <a:schemeClr val="tx1">
                    <a:lumMod val="75000"/>
                    <a:lumOff val="25000"/>
                  </a:schemeClr>
                </a:solidFill>
                <a:effectLst/>
              </a:rPr>
              <a:t> la </a:t>
            </a:r>
            <a:r>
              <a:rPr lang="en-US" sz="1400" dirty="0" err="1">
                <a:solidFill>
                  <a:schemeClr val="tx1">
                    <a:lumMod val="75000"/>
                    <a:lumOff val="25000"/>
                  </a:schemeClr>
                </a:solidFill>
                <a:effectLst/>
              </a:rPr>
              <a:t>strega</a:t>
            </a:r>
            <a:r>
              <a:rPr lang="en-US" sz="1400" dirty="0">
                <a:solidFill>
                  <a:schemeClr val="tx1">
                    <a:lumMod val="75000"/>
                    <a:lumOff val="25000"/>
                  </a:schemeClr>
                </a:solidFill>
                <a:effectLst/>
              </a:rPr>
              <a:t>, con </a:t>
            </a:r>
            <a:r>
              <a:rPr lang="en-US" sz="1400" dirty="0" err="1">
                <a:solidFill>
                  <a:schemeClr val="tx1">
                    <a:lumMod val="75000"/>
                    <a:lumOff val="25000"/>
                  </a:schemeClr>
                </a:solidFill>
                <a:effectLst/>
              </a:rPr>
              <a:t>coraggio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abilità</a:t>
            </a:r>
            <a:r>
              <a:rPr lang="en-US" sz="1400" dirty="0">
                <a:solidFill>
                  <a:schemeClr val="tx1">
                    <a:lumMod val="75000"/>
                    <a:lumOff val="25000"/>
                  </a:schemeClr>
                </a:solidFill>
                <a:effectLst/>
              </a:rPr>
              <a:t> e </a:t>
            </a:r>
            <a:r>
              <a:rPr lang="en-US" sz="1400" dirty="0" err="1">
                <a:solidFill>
                  <a:schemeClr val="tx1">
                    <a:lumMod val="75000"/>
                    <a:lumOff val="25000"/>
                  </a:schemeClr>
                </a:solidFill>
                <a:effectLst/>
              </a:rPr>
              <a:t>saggezza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aiutato</a:t>
            </a:r>
            <a:r>
              <a:rPr lang="en-US" sz="1400" dirty="0">
                <a:solidFill>
                  <a:schemeClr val="tx1">
                    <a:lumMod val="75000"/>
                    <a:lumOff val="25000"/>
                  </a:schemeClr>
                </a:solidFill>
                <a:effectLst/>
              </a:rPr>
              <a:t> dal </a:t>
            </a:r>
            <a:r>
              <a:rPr lang="en-US" sz="1400" dirty="0" err="1">
                <a:solidFill>
                  <a:schemeClr val="tx1">
                    <a:lumMod val="75000"/>
                    <a:lumOff val="25000"/>
                  </a:schemeClr>
                </a:solidFill>
                <a:effectLst/>
              </a:rPr>
              <a:t>nonno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saggio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che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gli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racconta</a:t>
            </a:r>
            <a:r>
              <a:rPr lang="en-US" sz="1400" dirty="0">
                <a:solidFill>
                  <a:schemeClr val="tx1">
                    <a:lumMod val="75000"/>
                    <a:lumOff val="25000"/>
                  </a:schemeClr>
                </a:solidFill>
                <a:effectLst/>
              </a:rPr>
              <a:t> la </a:t>
            </a:r>
            <a:r>
              <a:rPr lang="en-US" sz="1400" dirty="0" err="1">
                <a:solidFill>
                  <a:schemeClr val="tx1">
                    <a:lumMod val="75000"/>
                    <a:lumOff val="25000"/>
                  </a:schemeClr>
                </a:solidFill>
                <a:effectLst/>
              </a:rPr>
              <a:t>verità</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contenendolo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nel</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suo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abbraccio</a:t>
            </a:r>
            <a:r>
              <a:rPr lang="en-US" sz="1400" dirty="0">
                <a:solidFill>
                  <a:schemeClr val="tx1">
                    <a:lumMod val="75000"/>
                    <a:lumOff val="25000"/>
                  </a:schemeClr>
                </a:solidFill>
                <a:effectLst/>
              </a:rPr>
              <a:t>.</a:t>
            </a:r>
          </a:p>
          <a:p>
            <a:pPr>
              <a:lnSpc>
                <a:spcPct val="90000"/>
              </a:lnSpc>
              <a:spcBef>
                <a:spcPts val="1000"/>
              </a:spcBef>
              <a:buClr>
                <a:schemeClr val="accent1"/>
              </a:buClr>
              <a:buFont typeface="Wingdings 3" charset="2"/>
              <a:buChar char=""/>
            </a:pPr>
            <a:r>
              <a:rPr lang="en-US" sz="1400" b="1" dirty="0">
                <a:solidFill>
                  <a:schemeClr val="tx1">
                    <a:lumMod val="75000"/>
                    <a:lumOff val="25000"/>
                  </a:schemeClr>
                </a:solidFill>
                <a:effectLst/>
              </a:rPr>
              <a:t>Il </a:t>
            </a:r>
            <a:r>
              <a:rPr lang="en-US" sz="1400" b="1" dirty="0" err="1">
                <a:solidFill>
                  <a:schemeClr val="tx1">
                    <a:lumMod val="75000"/>
                    <a:lumOff val="25000"/>
                  </a:schemeClr>
                </a:solidFill>
                <a:effectLst/>
              </a:rPr>
              <a:t>percorso</a:t>
            </a:r>
            <a:r>
              <a:rPr lang="en-US" sz="1400" b="1" dirty="0">
                <a:solidFill>
                  <a:schemeClr val="tx1">
                    <a:lumMod val="75000"/>
                    <a:lumOff val="25000"/>
                  </a:schemeClr>
                </a:solidFill>
                <a:effectLst/>
              </a:rPr>
              <a:t> di </a:t>
            </a:r>
            <a:r>
              <a:rPr lang="en-US" sz="1400" b="1" dirty="0" err="1">
                <a:solidFill>
                  <a:schemeClr val="tx1">
                    <a:lumMod val="75000"/>
                    <a:lumOff val="25000"/>
                  </a:schemeClr>
                </a:solidFill>
                <a:effectLst/>
              </a:rPr>
              <a:t>crescita</a:t>
            </a:r>
            <a:r>
              <a:rPr lang="en-US" sz="1400" b="1" dirty="0">
                <a:solidFill>
                  <a:schemeClr val="tx1">
                    <a:lumMod val="75000"/>
                    <a:lumOff val="25000"/>
                  </a:schemeClr>
                </a:solidFill>
                <a:effectLst/>
              </a:rPr>
              <a:t> è un </a:t>
            </a:r>
            <a:r>
              <a:rPr lang="en-US" sz="1400" b="1" dirty="0" err="1">
                <a:solidFill>
                  <a:schemeClr val="tx1">
                    <a:lumMod val="75000"/>
                    <a:lumOff val="25000"/>
                  </a:schemeClr>
                </a:solidFill>
                <a:effectLst/>
              </a:rPr>
              <a:t>percorso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faticoso</a:t>
            </a:r>
            <a:r>
              <a:rPr lang="en-US" sz="1400" b="1" dirty="0">
                <a:solidFill>
                  <a:schemeClr val="tx1">
                    <a:lumMod val="75000"/>
                    <a:lumOff val="25000"/>
                  </a:schemeClr>
                </a:solidFill>
                <a:effectLst/>
              </a:rPr>
              <a:t>, ma </a:t>
            </a:r>
            <a:r>
              <a:rPr lang="en-US" sz="1400" b="1" dirty="0" err="1">
                <a:solidFill>
                  <a:schemeClr val="tx1">
                    <a:lumMod val="75000"/>
                    <a:lumOff val="25000"/>
                  </a:schemeClr>
                </a:solidFill>
                <a:effectLst/>
              </a:rPr>
              <a:t>questo</a:t>
            </a:r>
            <a:r>
              <a:rPr lang="en-US" sz="1400" b="1" dirty="0">
                <a:solidFill>
                  <a:schemeClr val="tx1">
                    <a:lumMod val="75000"/>
                    <a:lumOff val="25000"/>
                  </a:schemeClr>
                </a:solidFill>
                <a:effectLst/>
              </a:rPr>
              <a:t> non ci </a:t>
            </a:r>
            <a:r>
              <a:rPr lang="en-US" sz="1400" b="1" dirty="0" err="1">
                <a:solidFill>
                  <a:schemeClr val="tx1">
                    <a:lumMod val="75000"/>
                    <a:lumOff val="25000"/>
                  </a:schemeClr>
                </a:solidFill>
                <a:effectLst/>
              </a:rPr>
              <a:t>deve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impedire</a:t>
            </a:r>
            <a:r>
              <a:rPr lang="en-US" sz="1400" b="1" dirty="0">
                <a:solidFill>
                  <a:schemeClr val="tx1">
                    <a:lumMod val="75000"/>
                    <a:lumOff val="25000"/>
                  </a:schemeClr>
                </a:solidFill>
                <a:effectLst/>
              </a:rPr>
              <a:t> di </a:t>
            </a:r>
            <a:r>
              <a:rPr lang="en-US" sz="1400" b="1" dirty="0" err="1">
                <a:solidFill>
                  <a:schemeClr val="tx1">
                    <a:lumMod val="75000"/>
                    <a:lumOff val="25000"/>
                  </a:schemeClr>
                </a:solidFill>
                <a:effectLst/>
              </a:rPr>
              <a:t>educare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i</a:t>
            </a:r>
            <a:r>
              <a:rPr lang="en-US" sz="1400" b="1" dirty="0">
                <a:solidFill>
                  <a:schemeClr val="tx1">
                    <a:lumMod val="75000"/>
                    <a:lumOff val="25000"/>
                  </a:schemeClr>
                </a:solidFill>
                <a:effectLst/>
              </a:rPr>
              <a:t> bambini a credere </a:t>
            </a:r>
            <a:r>
              <a:rPr lang="en-US" sz="1400" b="1" dirty="0" err="1">
                <a:solidFill>
                  <a:schemeClr val="tx1">
                    <a:lumMod val="75000"/>
                    <a:lumOff val="25000"/>
                  </a:schemeClr>
                </a:solidFill>
                <a:effectLst/>
              </a:rPr>
              <a:t>nelle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proprie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forze</a:t>
            </a:r>
            <a:r>
              <a:rPr lang="en-US" sz="1400" b="1" dirty="0">
                <a:solidFill>
                  <a:schemeClr val="tx1">
                    <a:lumMod val="75000"/>
                    <a:lumOff val="25000"/>
                  </a:schemeClr>
                </a:solidFill>
                <a:effectLst/>
              </a:rPr>
              <a:t> e </a:t>
            </a:r>
            <a:r>
              <a:rPr lang="en-US" sz="1400" b="1" dirty="0" err="1">
                <a:solidFill>
                  <a:schemeClr val="tx1">
                    <a:lumMod val="75000"/>
                    <a:lumOff val="25000"/>
                  </a:schemeClr>
                </a:solidFill>
                <a:effectLst/>
              </a:rPr>
              <a:t>nella</a:t>
            </a:r>
            <a:r>
              <a:rPr lang="en-US" sz="1400" b="1" dirty="0">
                <a:solidFill>
                  <a:schemeClr val="tx1">
                    <a:lumMod val="75000"/>
                    <a:lumOff val="25000"/>
                  </a:schemeClr>
                </a:solidFill>
                <a:effectLst/>
              </a:rPr>
              <a:t> propria </a:t>
            </a:r>
            <a:r>
              <a:rPr lang="en-US" sz="1400" b="1" dirty="0" err="1">
                <a:solidFill>
                  <a:schemeClr val="tx1">
                    <a:lumMod val="75000"/>
                    <a:lumOff val="25000"/>
                  </a:schemeClr>
                </a:solidFill>
                <a:effectLst/>
              </a:rPr>
              <a:t>capacità</a:t>
            </a:r>
            <a:r>
              <a:rPr lang="en-US" sz="1400" b="1" dirty="0">
                <a:solidFill>
                  <a:schemeClr val="tx1">
                    <a:lumMod val="75000"/>
                    <a:lumOff val="25000"/>
                  </a:schemeClr>
                </a:solidFill>
                <a:effectLst/>
              </a:rPr>
              <a:t> di </a:t>
            </a:r>
            <a:r>
              <a:rPr lang="en-US" sz="1400" b="1" dirty="0" err="1">
                <a:solidFill>
                  <a:schemeClr val="tx1">
                    <a:lumMod val="75000"/>
                    <a:lumOff val="25000"/>
                  </a:schemeClr>
                </a:solidFill>
                <a:effectLst/>
              </a:rPr>
              <a:t>affrontare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imprese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difficili</a:t>
            </a:r>
            <a:r>
              <a:rPr lang="en-US" sz="1400" b="1" dirty="0">
                <a:solidFill>
                  <a:schemeClr val="tx1">
                    <a:lumMod val="75000"/>
                    <a:lumOff val="25000"/>
                  </a:schemeClr>
                </a:solidFill>
                <a:effectLst/>
              </a:rPr>
              <a:t>. I </a:t>
            </a:r>
            <a:r>
              <a:rPr lang="en-US" sz="1400" b="1" dirty="0" err="1">
                <a:solidFill>
                  <a:schemeClr val="tx1">
                    <a:lumMod val="75000"/>
                    <a:lumOff val="25000"/>
                  </a:schemeClr>
                </a:solidFill>
                <a:effectLst/>
              </a:rPr>
              <a:t>grandi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si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impegnano</a:t>
            </a:r>
            <a:r>
              <a:rPr lang="en-US" sz="1400" b="1" dirty="0">
                <a:solidFill>
                  <a:schemeClr val="tx1">
                    <a:lumMod val="75000"/>
                    <a:lumOff val="25000"/>
                  </a:schemeClr>
                </a:solidFill>
                <a:effectLst/>
              </a:rPr>
              <a:t> a dare </a:t>
            </a:r>
            <a:r>
              <a:rPr lang="en-US" sz="1400" b="1" dirty="0" err="1">
                <a:solidFill>
                  <a:schemeClr val="tx1">
                    <a:lumMod val="75000"/>
                    <a:lumOff val="25000"/>
                  </a:schemeClr>
                </a:solidFill>
                <a:effectLst/>
              </a:rPr>
              <a:t>loro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gli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strumenti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adatti</a:t>
            </a:r>
            <a:r>
              <a:rPr lang="en-US" sz="1400" b="1" dirty="0">
                <a:solidFill>
                  <a:schemeClr val="tx1">
                    <a:lumMod val="75000"/>
                    <a:lumOff val="25000"/>
                  </a:schemeClr>
                </a:solidFill>
                <a:effectLst/>
              </a:rPr>
              <a:t> con la </a:t>
            </a:r>
            <a:r>
              <a:rPr lang="en-US" sz="1400" b="1" dirty="0" err="1">
                <a:solidFill>
                  <a:schemeClr val="tx1">
                    <a:lumMod val="75000"/>
                    <a:lumOff val="25000"/>
                  </a:schemeClr>
                </a:solidFill>
                <a:effectLst/>
              </a:rPr>
              <a:t>chiarezza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della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relazione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contenendo</a:t>
            </a:r>
            <a:r>
              <a:rPr lang="en-US" sz="1400" b="1" dirty="0">
                <a:solidFill>
                  <a:schemeClr val="tx1">
                    <a:lumMod val="75000"/>
                    <a:lumOff val="25000"/>
                  </a:schemeClr>
                </a:solidFill>
                <a:effectLst/>
              </a:rPr>
              <a:t> e </a:t>
            </a:r>
            <a:r>
              <a:rPr lang="en-US" sz="1400" b="1" dirty="0" err="1">
                <a:solidFill>
                  <a:schemeClr val="tx1">
                    <a:lumMod val="75000"/>
                    <a:lumOff val="25000"/>
                  </a:schemeClr>
                </a:solidFill>
                <a:effectLst/>
              </a:rPr>
              <a:t>accogliendo</a:t>
            </a:r>
            <a:r>
              <a:rPr lang="en-US" sz="1400" b="1" dirty="0">
                <a:solidFill>
                  <a:schemeClr val="tx1">
                    <a:lumMod val="75000"/>
                    <a:lumOff val="25000"/>
                  </a:schemeClr>
                </a:solidFill>
                <a:effectLst/>
              </a:rPr>
              <a:t>.</a:t>
            </a:r>
            <a:endParaRPr lang="en-US" sz="1400" dirty="0">
              <a:solidFill>
                <a:schemeClr val="tx1">
                  <a:lumMod val="75000"/>
                  <a:lumOff val="25000"/>
                </a:schemeClr>
              </a:solidFill>
              <a:effectLst/>
            </a:endParaRPr>
          </a:p>
          <a:p>
            <a:pPr>
              <a:lnSpc>
                <a:spcPct val="90000"/>
              </a:lnSpc>
              <a:spcBef>
                <a:spcPts val="1000"/>
              </a:spcBef>
              <a:buClr>
                <a:schemeClr val="accent1"/>
              </a:buClr>
              <a:buFont typeface="Wingdings 3" charset="2"/>
              <a:buChar char=""/>
            </a:pPr>
            <a:r>
              <a:rPr lang="en-US" sz="1400" dirty="0" err="1">
                <a:solidFill>
                  <a:schemeClr val="tx1">
                    <a:lumMod val="75000"/>
                    <a:lumOff val="25000"/>
                  </a:schemeClr>
                </a:solidFill>
                <a:effectLst/>
              </a:rPr>
              <a:t>Kirikù</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apprende</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che</a:t>
            </a:r>
            <a:r>
              <a:rPr lang="en-US" sz="1400" dirty="0">
                <a:solidFill>
                  <a:schemeClr val="tx1">
                    <a:lumMod val="75000"/>
                    <a:lumOff val="25000"/>
                  </a:schemeClr>
                </a:solidFill>
                <a:effectLst/>
              </a:rPr>
              <a:t> la </a:t>
            </a:r>
            <a:r>
              <a:rPr lang="en-US" sz="1400" dirty="0" err="1">
                <a:solidFill>
                  <a:schemeClr val="tx1">
                    <a:lumMod val="75000"/>
                    <a:lumOff val="25000"/>
                  </a:schemeClr>
                </a:solidFill>
                <a:effectLst/>
              </a:rPr>
              <a:t>strega</a:t>
            </a:r>
            <a:r>
              <a:rPr lang="en-US" sz="1400" dirty="0">
                <a:solidFill>
                  <a:schemeClr val="tx1">
                    <a:lumMod val="75000"/>
                    <a:lumOff val="25000"/>
                  </a:schemeClr>
                </a:solidFill>
                <a:effectLst/>
              </a:rPr>
              <a:t> è </a:t>
            </a:r>
            <a:r>
              <a:rPr lang="en-US" sz="1400" dirty="0" err="1">
                <a:solidFill>
                  <a:schemeClr val="tx1">
                    <a:lumMod val="75000"/>
                    <a:lumOff val="25000"/>
                  </a:schemeClr>
                </a:solidFill>
                <a:effectLst/>
              </a:rPr>
              <a:t>cattiva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perché</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degli</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uomini</a:t>
            </a:r>
            <a:r>
              <a:rPr lang="en-US" sz="1400" dirty="0">
                <a:solidFill>
                  <a:schemeClr val="tx1">
                    <a:lumMod val="75000"/>
                    <a:lumOff val="25000"/>
                  </a:schemeClr>
                </a:solidFill>
                <a:effectLst/>
              </a:rPr>
              <a:t> le </a:t>
            </a:r>
            <a:r>
              <a:rPr lang="en-US" sz="1400" dirty="0" err="1">
                <a:solidFill>
                  <a:schemeClr val="tx1">
                    <a:lumMod val="75000"/>
                    <a:lumOff val="25000"/>
                  </a:schemeClr>
                </a:solidFill>
                <a:effectLst/>
              </a:rPr>
              <a:t>hanno</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fatto</a:t>
            </a:r>
            <a:r>
              <a:rPr lang="en-US" sz="1400" dirty="0">
                <a:solidFill>
                  <a:schemeClr val="tx1">
                    <a:lumMod val="75000"/>
                    <a:lumOff val="25000"/>
                  </a:schemeClr>
                </a:solidFill>
                <a:effectLst/>
              </a:rPr>
              <a:t> del male e come segno di </a:t>
            </a:r>
            <a:r>
              <a:rPr lang="en-US" sz="1400" dirty="0" err="1">
                <a:solidFill>
                  <a:schemeClr val="tx1">
                    <a:lumMod val="75000"/>
                    <a:lumOff val="25000"/>
                  </a:schemeClr>
                </a:solidFill>
                <a:effectLst/>
              </a:rPr>
              <a:t>questo</a:t>
            </a:r>
            <a:r>
              <a:rPr lang="en-US" sz="1400" dirty="0">
                <a:solidFill>
                  <a:schemeClr val="tx1">
                    <a:lumMod val="75000"/>
                    <a:lumOff val="25000"/>
                  </a:schemeClr>
                </a:solidFill>
                <a:effectLst/>
              </a:rPr>
              <a:t> ha </a:t>
            </a:r>
            <a:r>
              <a:rPr lang="en-US" sz="1400" dirty="0" err="1">
                <a:solidFill>
                  <a:schemeClr val="tx1">
                    <a:lumMod val="75000"/>
                    <a:lumOff val="25000"/>
                  </a:schemeClr>
                </a:solidFill>
                <a:effectLst/>
              </a:rPr>
              <a:t>una</a:t>
            </a:r>
            <a:r>
              <a:rPr lang="en-US" sz="1400" dirty="0">
                <a:solidFill>
                  <a:schemeClr val="tx1">
                    <a:lumMod val="75000"/>
                    <a:lumOff val="25000"/>
                  </a:schemeClr>
                </a:solidFill>
                <a:effectLst/>
              </a:rPr>
              <a:t> spina </a:t>
            </a:r>
            <a:r>
              <a:rPr lang="en-US" sz="1400" dirty="0" err="1">
                <a:solidFill>
                  <a:schemeClr val="tx1">
                    <a:lumMod val="75000"/>
                    <a:lumOff val="25000"/>
                  </a:schemeClr>
                </a:solidFill>
                <a:effectLst/>
              </a:rPr>
              <a:t>nella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schiena</a:t>
            </a:r>
            <a:r>
              <a:rPr lang="en-US" sz="1400" dirty="0">
                <a:solidFill>
                  <a:schemeClr val="tx1">
                    <a:lumMod val="75000"/>
                    <a:lumOff val="25000"/>
                  </a:schemeClr>
                </a:solidFill>
                <a:effectLst/>
              </a:rPr>
              <a:t> </a:t>
            </a:r>
            <a:r>
              <a:rPr lang="en-US" sz="1400" dirty="0" err="1">
                <a:solidFill>
                  <a:schemeClr val="tx1">
                    <a:lumMod val="75000"/>
                    <a:lumOff val="25000"/>
                  </a:schemeClr>
                </a:solidFill>
                <a:effectLst/>
              </a:rPr>
              <a:t>che</a:t>
            </a:r>
            <a:r>
              <a:rPr lang="en-US" sz="1400" dirty="0">
                <a:solidFill>
                  <a:schemeClr val="tx1">
                    <a:lumMod val="75000"/>
                    <a:lumOff val="25000"/>
                  </a:schemeClr>
                </a:solidFill>
                <a:effectLst/>
              </a:rPr>
              <a:t> non </a:t>
            </a:r>
            <a:r>
              <a:rPr lang="en-US" sz="1400" dirty="0" err="1">
                <a:solidFill>
                  <a:schemeClr val="tx1">
                    <a:lumMod val="75000"/>
                    <a:lumOff val="25000"/>
                  </a:schemeClr>
                </a:solidFill>
                <a:effectLst/>
              </a:rPr>
              <a:t>riesce</a:t>
            </a:r>
            <a:r>
              <a:rPr lang="en-US" sz="1400" dirty="0">
                <a:solidFill>
                  <a:schemeClr val="tx1">
                    <a:lumMod val="75000"/>
                    <a:lumOff val="25000"/>
                  </a:schemeClr>
                </a:solidFill>
                <a:effectLst/>
              </a:rPr>
              <a:t> a </a:t>
            </a:r>
            <a:r>
              <a:rPr lang="en-US" sz="1400" dirty="0" err="1">
                <a:solidFill>
                  <a:schemeClr val="tx1">
                    <a:lumMod val="75000"/>
                    <a:lumOff val="25000"/>
                  </a:schemeClr>
                </a:solidFill>
                <a:effectLst/>
              </a:rPr>
              <a:t>togliersi</a:t>
            </a:r>
            <a:r>
              <a:rPr lang="en-US" sz="1400" dirty="0">
                <a:solidFill>
                  <a:schemeClr val="tx1">
                    <a:lumMod val="75000"/>
                    <a:lumOff val="25000"/>
                  </a:schemeClr>
                </a:solidFill>
                <a:effectLst/>
              </a:rPr>
              <a:t>.</a:t>
            </a:r>
          </a:p>
          <a:p>
            <a:pPr>
              <a:lnSpc>
                <a:spcPct val="90000"/>
              </a:lnSpc>
              <a:spcBef>
                <a:spcPts val="1000"/>
              </a:spcBef>
              <a:buClr>
                <a:schemeClr val="accent1"/>
              </a:buClr>
              <a:buFont typeface="Wingdings 3" charset="2"/>
              <a:buChar char=""/>
            </a:pPr>
            <a:r>
              <a:rPr lang="en-US" sz="1400" b="1" dirty="0">
                <a:solidFill>
                  <a:schemeClr val="tx1">
                    <a:lumMod val="75000"/>
                    <a:lumOff val="25000"/>
                  </a:schemeClr>
                </a:solidFill>
                <a:effectLst/>
              </a:rPr>
              <a:t>Dal </a:t>
            </a:r>
            <a:r>
              <a:rPr lang="en-US" sz="1400" b="1" dirty="0" err="1">
                <a:solidFill>
                  <a:schemeClr val="tx1">
                    <a:lumMod val="75000"/>
                    <a:lumOff val="25000"/>
                  </a:schemeClr>
                </a:solidFill>
                <a:effectLst/>
              </a:rPr>
              <a:t>tema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degli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opposti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che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si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scontrano</a:t>
            </a:r>
            <a:r>
              <a:rPr lang="en-US" sz="1400" b="1" dirty="0">
                <a:solidFill>
                  <a:schemeClr val="tx1">
                    <a:lumMod val="75000"/>
                    <a:lumOff val="25000"/>
                  </a:schemeClr>
                </a:solidFill>
                <a:effectLst/>
              </a:rPr>
              <a:t> (il bene e il male) </a:t>
            </a:r>
            <a:r>
              <a:rPr lang="en-US" sz="1400" b="1" dirty="0" err="1">
                <a:solidFill>
                  <a:schemeClr val="tx1">
                    <a:lumMod val="75000"/>
                    <a:lumOff val="25000"/>
                  </a:schemeClr>
                </a:solidFill>
                <a:effectLst/>
              </a:rPr>
              <a:t>si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arriva</a:t>
            </a:r>
            <a:r>
              <a:rPr lang="en-US" sz="1400" b="1" dirty="0">
                <a:solidFill>
                  <a:schemeClr val="tx1">
                    <a:lumMod val="75000"/>
                    <a:lumOff val="25000"/>
                  </a:schemeClr>
                </a:solidFill>
                <a:effectLst/>
              </a:rPr>
              <a:t> a </a:t>
            </a:r>
            <a:r>
              <a:rPr lang="en-US" sz="1400" b="1" dirty="0" err="1">
                <a:solidFill>
                  <a:schemeClr val="tx1">
                    <a:lumMod val="75000"/>
                    <a:lumOff val="25000"/>
                  </a:schemeClr>
                </a:solidFill>
                <a:effectLst/>
              </a:rPr>
              <a:t>una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visione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meno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netta</a:t>
            </a:r>
            <a:r>
              <a:rPr lang="en-US" sz="1400" b="1" dirty="0">
                <a:solidFill>
                  <a:schemeClr val="tx1">
                    <a:lumMod val="75000"/>
                    <a:lumOff val="25000"/>
                  </a:schemeClr>
                </a:solidFill>
                <a:effectLst/>
              </a:rPr>
              <a:t> in cui </a:t>
            </a:r>
            <a:r>
              <a:rPr lang="en-US" sz="1400" b="1" dirty="0" err="1">
                <a:solidFill>
                  <a:schemeClr val="tx1">
                    <a:lumMod val="75000"/>
                    <a:lumOff val="25000"/>
                  </a:schemeClr>
                </a:solidFill>
                <a:effectLst/>
              </a:rPr>
              <a:t>invece</a:t>
            </a:r>
            <a:r>
              <a:rPr lang="en-US" sz="1400" b="1" dirty="0">
                <a:solidFill>
                  <a:schemeClr val="tx1">
                    <a:lumMod val="75000"/>
                    <a:lumOff val="25000"/>
                  </a:schemeClr>
                </a:solidFill>
                <a:effectLst/>
              </a:rPr>
              <a:t> ci </a:t>
            </a:r>
            <a:r>
              <a:rPr lang="en-US" sz="1400" b="1" dirty="0" err="1">
                <a:solidFill>
                  <a:schemeClr val="tx1">
                    <a:lumMod val="75000"/>
                    <a:lumOff val="25000"/>
                  </a:schemeClr>
                </a:solidFill>
                <a:effectLst/>
              </a:rPr>
              <a:t>sono</a:t>
            </a:r>
            <a:r>
              <a:rPr lang="en-US" sz="1400" b="1" dirty="0">
                <a:solidFill>
                  <a:schemeClr val="tx1">
                    <a:lumMod val="75000"/>
                    <a:lumOff val="25000"/>
                  </a:schemeClr>
                </a:solidFill>
                <a:effectLst/>
              </a:rPr>
              <a:t> diverse </a:t>
            </a:r>
            <a:r>
              <a:rPr lang="en-US" sz="1400" b="1" dirty="0" err="1">
                <a:solidFill>
                  <a:schemeClr val="tx1">
                    <a:lumMod val="75000"/>
                    <a:lumOff val="25000"/>
                  </a:schemeClr>
                </a:solidFill>
                <a:effectLst/>
              </a:rPr>
              <a:t>sfumature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visibili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attraverso</a:t>
            </a:r>
            <a:r>
              <a:rPr lang="en-US" sz="1400" b="1" dirty="0">
                <a:solidFill>
                  <a:schemeClr val="tx1">
                    <a:lumMod val="75000"/>
                    <a:lumOff val="25000"/>
                  </a:schemeClr>
                </a:solidFill>
                <a:effectLst/>
              </a:rPr>
              <a:t> il </a:t>
            </a:r>
            <a:r>
              <a:rPr lang="en-US" sz="1400" b="1" dirty="0" err="1">
                <a:solidFill>
                  <a:schemeClr val="tx1">
                    <a:lumMod val="75000"/>
                    <a:lumOff val="25000"/>
                  </a:schemeClr>
                </a:solidFill>
                <a:effectLst/>
              </a:rPr>
              <a:t>cambiamento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della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prospettiva</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i</a:t>
            </a:r>
            <a:r>
              <a:rPr lang="en-US" sz="1400" b="1" dirty="0">
                <a:solidFill>
                  <a:schemeClr val="tx1">
                    <a:lumMod val="75000"/>
                    <a:lumOff val="25000"/>
                  </a:schemeClr>
                </a:solidFill>
                <a:effectLst/>
              </a:rPr>
              <a:t> bambini </a:t>
            </a:r>
            <a:r>
              <a:rPr lang="en-US" sz="1400" b="1" dirty="0" err="1">
                <a:solidFill>
                  <a:schemeClr val="tx1">
                    <a:lumMod val="75000"/>
                    <a:lumOff val="25000"/>
                  </a:schemeClr>
                </a:solidFill>
                <a:effectLst/>
              </a:rPr>
              <a:t>possono</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essere</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educati</a:t>
            </a:r>
            <a:r>
              <a:rPr lang="en-US" sz="1400" b="1" dirty="0">
                <a:solidFill>
                  <a:schemeClr val="tx1">
                    <a:lumMod val="75000"/>
                    <a:lumOff val="25000"/>
                  </a:schemeClr>
                </a:solidFill>
                <a:effectLst/>
              </a:rPr>
              <a:t> a </a:t>
            </a:r>
            <a:r>
              <a:rPr lang="en-US" sz="1400" b="1" dirty="0" err="1">
                <a:solidFill>
                  <a:schemeClr val="tx1">
                    <a:lumMod val="75000"/>
                    <a:lumOff val="25000"/>
                  </a:schemeClr>
                </a:solidFill>
                <a:effectLst/>
              </a:rPr>
              <a:t>vedere</a:t>
            </a:r>
            <a:r>
              <a:rPr lang="en-US" sz="1400" b="1" dirty="0">
                <a:solidFill>
                  <a:schemeClr val="tx1">
                    <a:lumMod val="75000"/>
                    <a:lumOff val="25000"/>
                  </a:schemeClr>
                </a:solidFill>
                <a:effectLst/>
              </a:rPr>
              <a:t> le </a:t>
            </a:r>
            <a:r>
              <a:rPr lang="en-US" sz="1400" b="1" dirty="0" err="1">
                <a:solidFill>
                  <a:schemeClr val="tx1">
                    <a:lumMod val="75000"/>
                    <a:lumOff val="25000"/>
                  </a:schemeClr>
                </a:solidFill>
                <a:effectLst/>
              </a:rPr>
              <a:t>cose</a:t>
            </a:r>
            <a:r>
              <a:rPr lang="en-US" sz="1400" b="1" dirty="0">
                <a:solidFill>
                  <a:schemeClr val="tx1">
                    <a:lumMod val="75000"/>
                    <a:lumOff val="25000"/>
                  </a:schemeClr>
                </a:solidFill>
                <a:effectLst/>
              </a:rPr>
              <a:t> da </a:t>
            </a:r>
            <a:r>
              <a:rPr lang="en-US" sz="1400" b="1" dirty="0" err="1">
                <a:solidFill>
                  <a:schemeClr val="tx1">
                    <a:lumMod val="75000"/>
                    <a:lumOff val="25000"/>
                  </a:schemeClr>
                </a:solidFill>
                <a:effectLst/>
              </a:rPr>
              <a:t>diversi</a:t>
            </a:r>
            <a:r>
              <a:rPr lang="en-US" sz="1400" b="1" dirty="0">
                <a:solidFill>
                  <a:schemeClr val="tx1">
                    <a:lumMod val="75000"/>
                    <a:lumOff val="25000"/>
                  </a:schemeClr>
                </a:solidFill>
                <a:effectLst/>
              </a:rPr>
              <a:t> </a:t>
            </a:r>
            <a:r>
              <a:rPr lang="en-US" sz="1400" b="1" dirty="0" err="1">
                <a:solidFill>
                  <a:schemeClr val="tx1">
                    <a:lumMod val="75000"/>
                    <a:lumOff val="25000"/>
                  </a:schemeClr>
                </a:solidFill>
                <a:effectLst/>
              </a:rPr>
              <a:t>punti</a:t>
            </a:r>
            <a:r>
              <a:rPr lang="en-US" sz="1400" b="1" dirty="0">
                <a:solidFill>
                  <a:schemeClr val="tx1">
                    <a:lumMod val="75000"/>
                    <a:lumOff val="25000"/>
                  </a:schemeClr>
                </a:solidFill>
                <a:effectLst/>
              </a:rPr>
              <a:t> di vista.</a:t>
            </a:r>
            <a:endParaRPr lang="en-US" sz="1400" dirty="0">
              <a:solidFill>
                <a:schemeClr val="tx1">
                  <a:lumMod val="75000"/>
                  <a:lumOff val="25000"/>
                </a:schemeClr>
              </a:solidFill>
              <a:effectLst/>
            </a:endParaRPr>
          </a:p>
          <a:p>
            <a:pPr>
              <a:lnSpc>
                <a:spcPct val="90000"/>
              </a:lnSpc>
              <a:spcBef>
                <a:spcPts val="1000"/>
              </a:spcBef>
              <a:buClr>
                <a:schemeClr val="accent1"/>
              </a:buClr>
            </a:pPr>
            <a:br>
              <a:rPr lang="en-US" sz="1400" dirty="0">
                <a:solidFill>
                  <a:schemeClr val="tx1">
                    <a:lumMod val="75000"/>
                    <a:lumOff val="25000"/>
                  </a:schemeClr>
                </a:solidFill>
                <a:effectLst/>
              </a:rPr>
            </a:br>
            <a:endParaRPr lang="en-US" sz="1400" dirty="0">
              <a:solidFill>
                <a:schemeClr val="tx1">
                  <a:lumMod val="75000"/>
                  <a:lumOff val="25000"/>
                </a:schemeClr>
              </a:solidFill>
              <a:effectLst/>
            </a:endParaRPr>
          </a:p>
        </p:txBody>
      </p:sp>
      <p:pic>
        <p:nvPicPr>
          <p:cNvPr id="101" name="Immagine 100" descr="Immagine che contiene clipart&#10;&#10;Descrizione generata automaticamente">
            <a:extLst>
              <a:ext uri="{FF2B5EF4-FFF2-40B4-BE49-F238E27FC236}">
                <a16:creationId xmlns:a16="http://schemas.microsoft.com/office/drawing/2014/main" id="{DE95C621-BF13-998F-2871-A088CFFCA8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10" r="1" b="1"/>
          <a:stretch/>
        </p:blipFill>
        <p:spPr>
          <a:xfrm>
            <a:off x="7871791" y="645111"/>
            <a:ext cx="3671752" cy="3534430"/>
          </a:xfrm>
          <a:prstGeom prst="rect">
            <a:avLst/>
          </a:prstGeom>
        </p:spPr>
      </p:pic>
      <p:sp>
        <p:nvSpPr>
          <p:cNvPr id="252" name="Freeform 12">
            <a:extLst>
              <a:ext uri="{FF2B5EF4-FFF2-40B4-BE49-F238E27FC236}">
                <a16:creationId xmlns:a16="http://schemas.microsoft.com/office/drawing/2014/main" id="{7D9439D6-DEAD-4CEB-A61B-BE3D64D1B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33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4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0" name="Group 5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4" name="Rectangle 7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78" name="Rectangle 77">
            <a:extLst>
              <a:ext uri="{FF2B5EF4-FFF2-40B4-BE49-F238E27FC236}">
                <a16:creationId xmlns:a16="http://schemas.microsoft.com/office/drawing/2014/main" id="{008ED74B-06F2-4BD5-838F-1AAD0033E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Una mano di due adulti e un bambino l’una sopra l’altra">
            <a:extLst>
              <a:ext uri="{FF2B5EF4-FFF2-40B4-BE49-F238E27FC236}">
                <a16:creationId xmlns:a16="http://schemas.microsoft.com/office/drawing/2014/main" id="{5DD0601B-AE1E-7806-708B-70C3B39C3EF7}"/>
              </a:ext>
            </a:extLst>
          </p:cNvPr>
          <p:cNvPicPr>
            <a:picLocks noChangeAspect="1"/>
          </p:cNvPicPr>
          <p:nvPr/>
        </p:nvPicPr>
        <p:blipFill rotWithShape="1">
          <a:blip r:embed="rId2" cstate="print">
            <a:duotone>
              <a:schemeClr val="bg2">
                <a:shade val="45000"/>
                <a:satMod val="135000"/>
              </a:schemeClr>
              <a:prstClr val="white"/>
            </a:duotone>
            <a:alphaModFix amt="40000"/>
          </a:blip>
          <a:srcRect t="15730"/>
          <a:stretch/>
        </p:blipFill>
        <p:spPr>
          <a:xfrm>
            <a:off x="20" y="10"/>
            <a:ext cx="12191980" cy="6857990"/>
          </a:xfrm>
          <a:prstGeom prst="rect">
            <a:avLst/>
          </a:prstGeom>
        </p:spPr>
      </p:pic>
      <p:grpSp>
        <p:nvGrpSpPr>
          <p:cNvPr id="80" name="Group 79">
            <a:extLst>
              <a:ext uri="{FF2B5EF4-FFF2-40B4-BE49-F238E27FC236}">
                <a16:creationId xmlns:a16="http://schemas.microsoft.com/office/drawing/2014/main" id="{E9F586E1-75B5-49B8-9A21-DD14CA0F69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1" name="Freeform 11">
              <a:extLst>
                <a:ext uri="{FF2B5EF4-FFF2-40B4-BE49-F238E27FC236}">
                  <a16:creationId xmlns:a16="http://schemas.microsoft.com/office/drawing/2014/main" id="{8ECF1231-6B06-42A7-9653-F6A738AA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2" name="Freeform 12">
              <a:extLst>
                <a:ext uri="{FF2B5EF4-FFF2-40B4-BE49-F238E27FC236}">
                  <a16:creationId xmlns:a16="http://schemas.microsoft.com/office/drawing/2014/main" id="{DD0D424C-4930-4745-B075-4AF5691E38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3" name="Freeform 13">
              <a:extLst>
                <a:ext uri="{FF2B5EF4-FFF2-40B4-BE49-F238E27FC236}">
                  <a16:creationId xmlns:a16="http://schemas.microsoft.com/office/drawing/2014/main" id="{8CD110D4-7970-4333-ACA2-F5A0DFCE9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4" name="Freeform 14">
              <a:extLst>
                <a:ext uri="{FF2B5EF4-FFF2-40B4-BE49-F238E27FC236}">
                  <a16:creationId xmlns:a16="http://schemas.microsoft.com/office/drawing/2014/main" id="{94C2DE85-6DF9-48B6-AC63-963A5224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5" name="Freeform 15">
              <a:extLst>
                <a:ext uri="{FF2B5EF4-FFF2-40B4-BE49-F238E27FC236}">
                  <a16:creationId xmlns:a16="http://schemas.microsoft.com/office/drawing/2014/main" id="{2B527314-243D-423D-9285-A30290D18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6" name="Freeform 16">
              <a:extLst>
                <a:ext uri="{FF2B5EF4-FFF2-40B4-BE49-F238E27FC236}">
                  <a16:creationId xmlns:a16="http://schemas.microsoft.com/office/drawing/2014/main" id="{857798C9-0A62-400E-B105-429ABFC4D7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7" name="Freeform 17">
              <a:extLst>
                <a:ext uri="{FF2B5EF4-FFF2-40B4-BE49-F238E27FC236}">
                  <a16:creationId xmlns:a16="http://schemas.microsoft.com/office/drawing/2014/main" id="{40E214F1-D642-41FF-8FBB-F1484108E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8" name="Freeform 18">
              <a:extLst>
                <a:ext uri="{FF2B5EF4-FFF2-40B4-BE49-F238E27FC236}">
                  <a16:creationId xmlns:a16="http://schemas.microsoft.com/office/drawing/2014/main" id="{24EBEFE9-8F4F-41C2-9022-FF9730C4E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9" name="Freeform 19">
              <a:extLst>
                <a:ext uri="{FF2B5EF4-FFF2-40B4-BE49-F238E27FC236}">
                  <a16:creationId xmlns:a16="http://schemas.microsoft.com/office/drawing/2014/main" id="{389BEA2F-6457-431A-941E-840A670CA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0" name="Freeform 20">
              <a:extLst>
                <a:ext uri="{FF2B5EF4-FFF2-40B4-BE49-F238E27FC236}">
                  <a16:creationId xmlns:a16="http://schemas.microsoft.com/office/drawing/2014/main" id="{D32D9258-EB54-414B-A2D5-45833956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1" name="Freeform 21">
              <a:extLst>
                <a:ext uri="{FF2B5EF4-FFF2-40B4-BE49-F238E27FC236}">
                  <a16:creationId xmlns:a16="http://schemas.microsoft.com/office/drawing/2014/main" id="{495967EF-C4BF-4A5F-90E5-A603A6654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2" name="Freeform 22">
              <a:extLst>
                <a:ext uri="{FF2B5EF4-FFF2-40B4-BE49-F238E27FC236}">
                  <a16:creationId xmlns:a16="http://schemas.microsoft.com/office/drawing/2014/main" id="{253675EB-03CE-4B59-BEBD-4D0D98710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4" name="Group 93">
            <a:extLst>
              <a:ext uri="{FF2B5EF4-FFF2-40B4-BE49-F238E27FC236}">
                <a16:creationId xmlns:a16="http://schemas.microsoft.com/office/drawing/2014/main" id="{F9CAF6A1-77C7-4ABC-9E4A-E74A8DB16D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5" name="Freeform 27">
              <a:extLst>
                <a:ext uri="{FF2B5EF4-FFF2-40B4-BE49-F238E27FC236}">
                  <a16:creationId xmlns:a16="http://schemas.microsoft.com/office/drawing/2014/main" id="{6B3F65AF-943F-4D0E-B890-AA058F48B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6" name="Freeform 28">
              <a:extLst>
                <a:ext uri="{FF2B5EF4-FFF2-40B4-BE49-F238E27FC236}">
                  <a16:creationId xmlns:a16="http://schemas.microsoft.com/office/drawing/2014/main" id="{660B5807-5995-44AD-9E16-10337DC83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7" name="Freeform 29">
              <a:extLst>
                <a:ext uri="{FF2B5EF4-FFF2-40B4-BE49-F238E27FC236}">
                  <a16:creationId xmlns:a16="http://schemas.microsoft.com/office/drawing/2014/main" id="{E80AC2A9-A86D-45A4-B218-B52F22B3E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8" name="Freeform 30">
              <a:extLst>
                <a:ext uri="{FF2B5EF4-FFF2-40B4-BE49-F238E27FC236}">
                  <a16:creationId xmlns:a16="http://schemas.microsoft.com/office/drawing/2014/main" id="{2DB7D344-D8A0-46BE-8BD4-70DEC451E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9" name="Freeform 31">
              <a:extLst>
                <a:ext uri="{FF2B5EF4-FFF2-40B4-BE49-F238E27FC236}">
                  <a16:creationId xmlns:a16="http://schemas.microsoft.com/office/drawing/2014/main" id="{90B7E18B-6B64-4711-94DE-715DE0CB7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0" name="Freeform 32">
              <a:extLst>
                <a:ext uri="{FF2B5EF4-FFF2-40B4-BE49-F238E27FC236}">
                  <a16:creationId xmlns:a16="http://schemas.microsoft.com/office/drawing/2014/main" id="{7CCF1B9C-A47F-4AC1-8164-F13CD4288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1" name="Freeform 33">
              <a:extLst>
                <a:ext uri="{FF2B5EF4-FFF2-40B4-BE49-F238E27FC236}">
                  <a16:creationId xmlns:a16="http://schemas.microsoft.com/office/drawing/2014/main" id="{A7694E0F-733F-4E78-A250-B7840DA0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2" name="Freeform 34">
              <a:extLst>
                <a:ext uri="{FF2B5EF4-FFF2-40B4-BE49-F238E27FC236}">
                  <a16:creationId xmlns:a16="http://schemas.microsoft.com/office/drawing/2014/main" id="{7DE4B38A-BCE4-48FC-9109-41F73413B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3" name="Freeform 35">
              <a:extLst>
                <a:ext uri="{FF2B5EF4-FFF2-40B4-BE49-F238E27FC236}">
                  <a16:creationId xmlns:a16="http://schemas.microsoft.com/office/drawing/2014/main" id="{36605C57-20A9-46A2-A6DB-2EA83ADC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4" name="Freeform 36">
              <a:extLst>
                <a:ext uri="{FF2B5EF4-FFF2-40B4-BE49-F238E27FC236}">
                  <a16:creationId xmlns:a16="http://schemas.microsoft.com/office/drawing/2014/main" id="{23EFA4B2-9313-4409-9BAE-FC04D2AF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5" name="Freeform 37">
              <a:extLst>
                <a:ext uri="{FF2B5EF4-FFF2-40B4-BE49-F238E27FC236}">
                  <a16:creationId xmlns:a16="http://schemas.microsoft.com/office/drawing/2014/main" id="{C8A794CC-8846-4A65-8227-1001468DB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6" name="Freeform 38">
              <a:extLst>
                <a:ext uri="{FF2B5EF4-FFF2-40B4-BE49-F238E27FC236}">
                  <a16:creationId xmlns:a16="http://schemas.microsoft.com/office/drawing/2014/main" id="{87046215-2C6C-4EFD-9689-6EBF98CA9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8" name="Rectangle 107">
            <a:extLst>
              <a:ext uri="{FF2B5EF4-FFF2-40B4-BE49-F238E27FC236}">
                <a16:creationId xmlns:a16="http://schemas.microsoft.com/office/drawing/2014/main" id="{CC9387DA-2D8E-4E5D-BD65-274370B659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0" name="Freeform 11">
            <a:extLst>
              <a:ext uri="{FF2B5EF4-FFF2-40B4-BE49-F238E27FC236}">
                <a16:creationId xmlns:a16="http://schemas.microsoft.com/office/drawing/2014/main" id="{18BFC65B-9706-4EE1-8B75-FEEC1C530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asellaDiTesto 2">
            <a:extLst>
              <a:ext uri="{FF2B5EF4-FFF2-40B4-BE49-F238E27FC236}">
                <a16:creationId xmlns:a16="http://schemas.microsoft.com/office/drawing/2014/main" id="{50651228-DBE8-4ACE-88E0-6C4E0BAB5FDD}"/>
              </a:ext>
            </a:extLst>
          </p:cNvPr>
          <p:cNvSpPr txBox="1"/>
          <p:nvPr/>
        </p:nvSpPr>
        <p:spPr>
          <a:xfrm>
            <a:off x="2589212" y="2133600"/>
            <a:ext cx="8915400"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a:solidFill>
                  <a:schemeClr val="tx1">
                    <a:lumMod val="75000"/>
                    <a:lumOff val="25000"/>
                  </a:schemeClr>
                </a:solidFill>
                <a:effectLst/>
              </a:rPr>
              <a:t> Ogni bambino è soggetto e non oggetto dell’intervento educativo ed è portatore di diritti inalienabili, quali il diritto di essere rispettato e valorizzato nella propria identità, unicità e nei propri tempi di crescita.</a:t>
            </a:r>
          </a:p>
        </p:txBody>
      </p:sp>
    </p:spTree>
    <p:extLst>
      <p:ext uri="{BB962C8B-B14F-4D97-AF65-F5344CB8AC3E}">
        <p14:creationId xmlns:p14="http://schemas.microsoft.com/office/powerpoint/2010/main" val="180945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6" name="Immagine 5" descr="Immagine che contiene persona&#10;&#10;Descrizione generata automaticamente">
            <a:extLst>
              <a:ext uri="{FF2B5EF4-FFF2-40B4-BE49-F238E27FC236}">
                <a16:creationId xmlns:a16="http://schemas.microsoft.com/office/drawing/2014/main" id="{CFE1C046-6E0B-4404-9473-27DA0B28AC6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348" b="28465"/>
          <a:stretch/>
        </p:blipFill>
        <p:spPr>
          <a:xfrm>
            <a:off x="20" y="10"/>
            <a:ext cx="12191980" cy="6857990"/>
          </a:xfrm>
          <a:prstGeom prst="rect">
            <a:avLst/>
          </a:prstGeom>
        </p:spPr>
      </p:pic>
      <p:graphicFrame>
        <p:nvGraphicFramePr>
          <p:cNvPr id="5" name="CasellaDiTesto 2">
            <a:extLst>
              <a:ext uri="{FF2B5EF4-FFF2-40B4-BE49-F238E27FC236}">
                <a16:creationId xmlns:a16="http://schemas.microsoft.com/office/drawing/2014/main" id="{FEEC718C-DE0F-55A0-5FF3-0D9CC572A528}"/>
              </a:ext>
            </a:extLst>
          </p:cNvPr>
          <p:cNvGraphicFramePr/>
          <p:nvPr>
            <p:extLst>
              <p:ext uri="{D42A27DB-BD31-4B8C-83A1-F6EECF244321}">
                <p14:modId xmlns:p14="http://schemas.microsoft.com/office/powerpoint/2010/main" val="264201420"/>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5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32"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3"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4"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5"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6"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7"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8"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9"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40"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1"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2"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3"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5" name="Group 144">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46"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7"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8"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9"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0"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1"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2"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3"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4"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5"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6"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7"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9" name="Rectangle 158">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1"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asellaDiTesto 1">
            <a:extLst>
              <a:ext uri="{FF2B5EF4-FFF2-40B4-BE49-F238E27FC236}">
                <a16:creationId xmlns:a16="http://schemas.microsoft.com/office/drawing/2014/main" id="{CB370440-CF9F-406B-B0EB-A31E7F8D6DF9}"/>
              </a:ext>
            </a:extLst>
          </p:cNvPr>
          <p:cNvSpPr txBox="1"/>
          <p:nvPr/>
        </p:nvSpPr>
        <p:spPr>
          <a:xfrm>
            <a:off x="1683956" y="2133600"/>
            <a:ext cx="4140772"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1600" dirty="0" err="1">
                <a:effectLst/>
              </a:rPr>
              <a:t>L’obiettivo</a:t>
            </a:r>
            <a:r>
              <a:rPr lang="en-US" sz="1600" dirty="0">
                <a:effectLst/>
              </a:rPr>
              <a:t> è </a:t>
            </a:r>
            <a:r>
              <a:rPr lang="en-US" sz="1600" dirty="0" err="1">
                <a:effectLst/>
              </a:rPr>
              <a:t>aiutare</a:t>
            </a:r>
            <a:r>
              <a:rPr lang="en-US" sz="1600" dirty="0">
                <a:effectLst/>
              </a:rPr>
              <a:t> il bambino ad </a:t>
            </a:r>
            <a:r>
              <a:rPr lang="en-US" sz="1600" dirty="0" err="1">
                <a:effectLst/>
              </a:rPr>
              <a:t>acquisire</a:t>
            </a:r>
            <a:r>
              <a:rPr lang="en-US" sz="1600" dirty="0">
                <a:effectLst/>
              </a:rPr>
              <a:t> </a:t>
            </a:r>
            <a:r>
              <a:rPr lang="en-US" sz="1600" dirty="0" err="1">
                <a:effectLst/>
              </a:rPr>
              <a:t>un’autonomia</a:t>
            </a:r>
            <a:r>
              <a:rPr lang="en-US" sz="1600" dirty="0">
                <a:effectLst/>
              </a:rPr>
              <a:t> </a:t>
            </a:r>
            <a:r>
              <a:rPr lang="en-US" sz="1600" dirty="0" err="1">
                <a:effectLst/>
              </a:rPr>
              <a:t>che</a:t>
            </a:r>
            <a:r>
              <a:rPr lang="en-US" sz="1600" dirty="0">
                <a:effectLst/>
              </a:rPr>
              <a:t> </a:t>
            </a:r>
            <a:r>
              <a:rPr lang="en-US" sz="1600" dirty="0" err="1">
                <a:effectLst/>
              </a:rPr>
              <a:t>sia</a:t>
            </a:r>
            <a:r>
              <a:rPr lang="en-US" sz="1600" dirty="0">
                <a:effectLst/>
              </a:rPr>
              <a:t> </a:t>
            </a:r>
            <a:r>
              <a:rPr lang="en-US" sz="1600" dirty="0" err="1">
                <a:effectLst/>
              </a:rPr>
              <a:t>cognitiva</a:t>
            </a:r>
            <a:r>
              <a:rPr lang="en-US" sz="1600" dirty="0">
                <a:effectLst/>
              </a:rPr>
              <a:t>, </a:t>
            </a:r>
            <a:r>
              <a:rPr lang="en-US" sz="1600" dirty="0" err="1">
                <a:effectLst/>
              </a:rPr>
              <a:t>relazionale</a:t>
            </a:r>
            <a:r>
              <a:rPr lang="en-US" sz="1600" dirty="0">
                <a:effectLst/>
              </a:rPr>
              <a:t> ed </a:t>
            </a:r>
            <a:r>
              <a:rPr lang="en-US" sz="1600" dirty="0" err="1">
                <a:effectLst/>
              </a:rPr>
              <a:t>emotiva</a:t>
            </a:r>
            <a:r>
              <a:rPr lang="en-US" sz="1600" dirty="0">
                <a:effectLst/>
              </a:rPr>
              <a:t>, </a:t>
            </a:r>
            <a:r>
              <a:rPr lang="en-US" sz="1600" dirty="0" err="1">
                <a:effectLst/>
              </a:rPr>
              <a:t>legata</a:t>
            </a:r>
            <a:r>
              <a:rPr lang="en-US" sz="1600" dirty="0">
                <a:effectLst/>
              </a:rPr>
              <a:t> alle </a:t>
            </a:r>
            <a:r>
              <a:rPr lang="en-US" sz="1600" dirty="0" err="1">
                <a:effectLst/>
              </a:rPr>
              <a:t>esigenze</a:t>
            </a:r>
            <a:r>
              <a:rPr lang="en-US" sz="1600" dirty="0">
                <a:effectLst/>
              </a:rPr>
              <a:t> di </a:t>
            </a:r>
            <a:r>
              <a:rPr lang="en-US" sz="1600" dirty="0" err="1">
                <a:effectLst/>
              </a:rPr>
              <a:t>esplorazione</a:t>
            </a:r>
            <a:r>
              <a:rPr lang="en-US" sz="1600" dirty="0">
                <a:effectLst/>
              </a:rPr>
              <a:t>, </a:t>
            </a:r>
            <a:r>
              <a:rPr lang="en-US" sz="1600" dirty="0" err="1">
                <a:effectLst/>
              </a:rPr>
              <a:t>libertà</a:t>
            </a:r>
            <a:r>
              <a:rPr lang="en-US" sz="1600" dirty="0">
                <a:effectLst/>
              </a:rPr>
              <a:t> e </a:t>
            </a:r>
            <a:r>
              <a:rPr lang="en-US" sz="1600" dirty="0" err="1">
                <a:effectLst/>
              </a:rPr>
              <a:t>curiosità</a:t>
            </a:r>
            <a:r>
              <a:rPr lang="it-IT" sz="1600" dirty="0"/>
              <a:t>.</a:t>
            </a:r>
            <a:endParaRPr lang="en-US" sz="1600" dirty="0"/>
          </a:p>
        </p:txBody>
      </p:sp>
      <p:pic>
        <p:nvPicPr>
          <p:cNvPr id="6" name="Immagine 5" descr="Immagine che contiene interni, persona, pavimento, giovane&#10;&#10;Descrizione generata automaticamente">
            <a:extLst>
              <a:ext uri="{FF2B5EF4-FFF2-40B4-BE49-F238E27FC236}">
                <a16:creationId xmlns:a16="http://schemas.microsoft.com/office/drawing/2014/main" id="{93E2D28A-F768-48B6-95FB-7B55E6B75676}"/>
              </a:ext>
            </a:extLst>
          </p:cNvPr>
          <p:cNvPicPr>
            <a:picLocks noChangeAspect="1"/>
          </p:cNvPicPr>
          <p:nvPr/>
        </p:nvPicPr>
        <p:blipFill>
          <a:blip r:embed="rId2" cstate="print"/>
          <a:stretch>
            <a:fillRect/>
          </a:stretch>
        </p:blipFill>
        <p:spPr>
          <a:xfrm>
            <a:off x="6091916" y="1889"/>
            <a:ext cx="6100084" cy="6854231"/>
          </a:xfrm>
          <a:prstGeom prst="rect">
            <a:avLst/>
          </a:prstGeom>
        </p:spPr>
      </p:pic>
    </p:spTree>
    <p:extLst>
      <p:ext uri="{BB962C8B-B14F-4D97-AF65-F5344CB8AC3E}">
        <p14:creationId xmlns:p14="http://schemas.microsoft.com/office/powerpoint/2010/main" val="7552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 name="Rectangle 10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14" name="Rectangle 107">
            <a:extLst>
              <a:ext uri="{FF2B5EF4-FFF2-40B4-BE49-F238E27FC236}">
                <a16:creationId xmlns:a16="http://schemas.microsoft.com/office/drawing/2014/main" id="{93262980-E907-4930-9E6E-3DC2025C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09">
            <a:extLst>
              <a:ext uri="{FF2B5EF4-FFF2-40B4-BE49-F238E27FC236}">
                <a16:creationId xmlns:a16="http://schemas.microsoft.com/office/drawing/2014/main" id="{AFD53EBD-B361-45AD-8ABF-9270B20B4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rgbClr val="325A2C"/>
          </a:solidFill>
          <a:ln>
            <a:noFill/>
          </a:ln>
          <a:effectLst/>
        </p:spPr>
        <p:style>
          <a:lnRef idx="1">
            <a:schemeClr val="accent1"/>
          </a:lnRef>
          <a:fillRef idx="3">
            <a:schemeClr val="accent1"/>
          </a:fillRef>
          <a:effectRef idx="2">
            <a:schemeClr val="accent1"/>
          </a:effectRef>
          <a:fontRef idx="minor">
            <a:schemeClr val="lt1"/>
          </a:fontRef>
        </p:style>
      </p:sp>
      <p:sp>
        <p:nvSpPr>
          <p:cNvPr id="2" name="CasellaDiTesto 1">
            <a:extLst>
              <a:ext uri="{FF2B5EF4-FFF2-40B4-BE49-F238E27FC236}">
                <a16:creationId xmlns:a16="http://schemas.microsoft.com/office/drawing/2014/main" id="{C423AEF2-C5B3-4C1A-BC38-10D0B0B93B33}"/>
              </a:ext>
            </a:extLst>
          </p:cNvPr>
          <p:cNvSpPr txBox="1"/>
          <p:nvPr/>
        </p:nvSpPr>
        <p:spPr>
          <a:xfrm>
            <a:off x="649225" y="2133600"/>
            <a:ext cx="3650278" cy="3759253"/>
          </a:xfrm>
          <a:prstGeom prst="rect">
            <a:avLst/>
          </a:prstGeom>
        </p:spPr>
        <p:txBody>
          <a:bodyPr vert="horz" lIns="91440" tIns="45720" rIns="91440" bIns="45720" rtlCol="0">
            <a:normAutofit/>
          </a:bodyPr>
          <a:lstStyle/>
          <a:p>
            <a:pPr>
              <a:spcBef>
                <a:spcPts val="1000"/>
              </a:spcBef>
              <a:buClr>
                <a:srgbClr val="CE973D"/>
              </a:buClr>
              <a:buFont typeface="Wingdings 3" charset="2"/>
              <a:buChar char=""/>
            </a:pPr>
            <a:r>
              <a:rPr lang="en-US" dirty="0">
                <a:solidFill>
                  <a:schemeClr val="tx1">
                    <a:lumMod val="75000"/>
                    <a:lumOff val="25000"/>
                  </a:schemeClr>
                </a:solidFill>
                <a:effectLst/>
              </a:rPr>
              <a:t>Il </a:t>
            </a:r>
            <a:r>
              <a:rPr lang="en-US" dirty="0" err="1">
                <a:solidFill>
                  <a:schemeClr val="tx1">
                    <a:lumMod val="75000"/>
                    <a:lumOff val="25000"/>
                  </a:schemeClr>
                </a:solidFill>
                <a:effectLst/>
              </a:rPr>
              <a:t>nido</a:t>
            </a:r>
            <a:r>
              <a:rPr lang="en-US" dirty="0">
                <a:solidFill>
                  <a:schemeClr val="tx1">
                    <a:lumMod val="75000"/>
                    <a:lumOff val="25000"/>
                  </a:schemeClr>
                </a:solidFill>
                <a:effectLst/>
              </a:rPr>
              <a:t> è </a:t>
            </a:r>
            <a:r>
              <a:rPr lang="en-US" dirty="0" err="1">
                <a:solidFill>
                  <a:schemeClr val="tx1">
                    <a:lumMod val="75000"/>
                    <a:lumOff val="25000"/>
                  </a:schemeClr>
                </a:solidFill>
                <a:effectLst/>
              </a:rPr>
              <a:t>costituito</a:t>
            </a:r>
            <a:r>
              <a:rPr lang="en-US" dirty="0">
                <a:solidFill>
                  <a:schemeClr val="tx1">
                    <a:lumMod val="75000"/>
                    <a:lumOff val="25000"/>
                  </a:schemeClr>
                </a:solidFill>
                <a:effectLst/>
              </a:rPr>
              <a:t> da due </a:t>
            </a:r>
            <a:r>
              <a:rPr lang="en-US" dirty="0" err="1">
                <a:solidFill>
                  <a:schemeClr val="tx1">
                    <a:lumMod val="75000"/>
                    <a:lumOff val="25000"/>
                  </a:schemeClr>
                </a:solidFill>
                <a:effectLst/>
              </a:rPr>
              <a:t>sezioni</a:t>
            </a:r>
            <a:r>
              <a:rPr lang="en-US" dirty="0">
                <a:solidFill>
                  <a:schemeClr val="tx1">
                    <a:lumMod val="75000"/>
                    <a:lumOff val="25000"/>
                  </a:schemeClr>
                </a:solidFill>
                <a:effectLst/>
              </a:rPr>
              <a:t> di 15 bambini </a:t>
            </a:r>
            <a:r>
              <a:rPr lang="en-US" dirty="0" err="1">
                <a:solidFill>
                  <a:schemeClr val="tx1">
                    <a:lumMod val="75000"/>
                    <a:lumOff val="25000"/>
                  </a:schemeClr>
                </a:solidFill>
                <a:effectLst/>
              </a:rPr>
              <a:t>ciascuna</a:t>
            </a:r>
            <a:r>
              <a:rPr lang="en-US" dirty="0">
                <a:solidFill>
                  <a:schemeClr val="tx1">
                    <a:lumMod val="75000"/>
                    <a:lumOff val="25000"/>
                  </a:schemeClr>
                </a:solidFill>
                <a:effectLst/>
              </a:rPr>
              <a:t> per un </a:t>
            </a:r>
            <a:r>
              <a:rPr lang="en-US" dirty="0" err="1">
                <a:solidFill>
                  <a:schemeClr val="tx1">
                    <a:lumMod val="75000"/>
                    <a:lumOff val="25000"/>
                  </a:schemeClr>
                </a:solidFill>
                <a:effectLst/>
              </a:rPr>
              <a:t>totale</a:t>
            </a:r>
            <a:r>
              <a:rPr lang="en-US" dirty="0">
                <a:solidFill>
                  <a:schemeClr val="tx1">
                    <a:lumMod val="75000"/>
                    <a:lumOff val="25000"/>
                  </a:schemeClr>
                </a:solidFill>
                <a:effectLst/>
              </a:rPr>
              <a:t> di 30 bambini ed è </a:t>
            </a:r>
            <a:r>
              <a:rPr lang="en-US" dirty="0" err="1">
                <a:solidFill>
                  <a:schemeClr val="tx1">
                    <a:lumMod val="75000"/>
                    <a:lumOff val="25000"/>
                  </a:schemeClr>
                </a:solidFill>
                <a:effectLst/>
              </a:rPr>
              <a:t>gestito</a:t>
            </a:r>
            <a:r>
              <a:rPr lang="en-US" dirty="0">
                <a:solidFill>
                  <a:schemeClr val="tx1">
                    <a:lumMod val="75000"/>
                    <a:lumOff val="25000"/>
                  </a:schemeClr>
                </a:solidFill>
                <a:effectLst/>
              </a:rPr>
              <a:t> da </a:t>
            </a:r>
            <a:r>
              <a:rPr lang="en-US" dirty="0" err="1">
                <a:solidFill>
                  <a:schemeClr val="tx1">
                    <a:lumMod val="75000"/>
                    <a:lumOff val="25000"/>
                  </a:schemeClr>
                </a:solidFill>
                <a:effectLst/>
              </a:rPr>
              <a:t>tre</a:t>
            </a:r>
            <a:r>
              <a:rPr lang="en-US" dirty="0">
                <a:solidFill>
                  <a:schemeClr val="tx1">
                    <a:lumMod val="75000"/>
                    <a:lumOff val="25000"/>
                  </a:schemeClr>
                </a:solidFill>
                <a:effectLst/>
              </a:rPr>
              <a:t> </a:t>
            </a:r>
            <a:r>
              <a:rPr lang="en-US" dirty="0" err="1">
                <a:solidFill>
                  <a:schemeClr val="tx1">
                    <a:lumMod val="75000"/>
                    <a:lumOff val="25000"/>
                  </a:schemeClr>
                </a:solidFill>
                <a:effectLst/>
              </a:rPr>
              <a:t>educatrici</a:t>
            </a:r>
            <a:r>
              <a:rPr lang="en-US" dirty="0">
                <a:solidFill>
                  <a:schemeClr val="tx1">
                    <a:lumMod val="75000"/>
                    <a:lumOff val="25000"/>
                  </a:schemeClr>
                </a:solidFill>
                <a:effectLst/>
              </a:rPr>
              <a:t>, </a:t>
            </a:r>
            <a:r>
              <a:rPr lang="en-US" dirty="0" err="1">
                <a:solidFill>
                  <a:schemeClr val="tx1">
                    <a:lumMod val="75000"/>
                    <a:lumOff val="25000"/>
                  </a:schemeClr>
                </a:solidFill>
              </a:rPr>
              <a:t>un’</a:t>
            </a:r>
            <a:r>
              <a:rPr lang="en-US" dirty="0" err="1">
                <a:solidFill>
                  <a:schemeClr val="tx1">
                    <a:lumMod val="75000"/>
                    <a:lumOff val="25000"/>
                  </a:schemeClr>
                </a:solidFill>
                <a:effectLst/>
              </a:rPr>
              <a:t>assistente</a:t>
            </a:r>
            <a:r>
              <a:rPr lang="en-US" dirty="0">
                <a:solidFill>
                  <a:schemeClr val="tx1">
                    <a:lumMod val="75000"/>
                    <a:lumOff val="25000"/>
                  </a:schemeClr>
                </a:solidFill>
              </a:rPr>
              <a:t>,</a:t>
            </a:r>
            <a:r>
              <a:rPr lang="en-US" dirty="0">
                <a:solidFill>
                  <a:schemeClr val="tx1">
                    <a:lumMod val="75000"/>
                    <a:lumOff val="25000"/>
                  </a:schemeClr>
                </a:solidFill>
                <a:effectLst/>
              </a:rPr>
              <a:t> </a:t>
            </a:r>
            <a:r>
              <a:rPr lang="en-US" dirty="0">
                <a:solidFill>
                  <a:schemeClr val="tx1">
                    <a:lumMod val="75000"/>
                    <a:lumOff val="25000"/>
                  </a:schemeClr>
                </a:solidFill>
              </a:rPr>
              <a:t>due</a:t>
            </a:r>
            <a:r>
              <a:rPr lang="en-US" dirty="0">
                <a:solidFill>
                  <a:schemeClr val="tx1">
                    <a:lumMod val="75000"/>
                    <a:lumOff val="25000"/>
                  </a:schemeClr>
                </a:solidFill>
                <a:effectLst/>
              </a:rPr>
              <a:t> </a:t>
            </a:r>
            <a:r>
              <a:rPr lang="en-US" dirty="0" err="1">
                <a:solidFill>
                  <a:schemeClr val="tx1">
                    <a:lumMod val="75000"/>
                    <a:lumOff val="25000"/>
                  </a:schemeClr>
                </a:solidFill>
                <a:effectLst/>
              </a:rPr>
              <a:t>volontarie</a:t>
            </a:r>
            <a:r>
              <a:rPr lang="en-US" dirty="0">
                <a:solidFill>
                  <a:schemeClr val="tx1">
                    <a:lumMod val="75000"/>
                    <a:lumOff val="25000"/>
                  </a:schemeClr>
                </a:solidFill>
                <a:effectLst/>
              </a:rPr>
              <a:t> del </a:t>
            </a:r>
            <a:r>
              <a:rPr lang="en-US" dirty="0" err="1">
                <a:solidFill>
                  <a:schemeClr val="tx1">
                    <a:lumMod val="75000"/>
                    <a:lumOff val="25000"/>
                  </a:schemeClr>
                </a:solidFill>
                <a:effectLst/>
              </a:rPr>
              <a:t>Servizio</a:t>
            </a:r>
            <a:r>
              <a:rPr lang="en-US" dirty="0">
                <a:solidFill>
                  <a:schemeClr val="tx1">
                    <a:lumMod val="75000"/>
                    <a:lumOff val="25000"/>
                  </a:schemeClr>
                </a:solidFill>
                <a:effectLst/>
              </a:rPr>
              <a:t> Civile Nazionale, </a:t>
            </a:r>
            <a:r>
              <a:rPr lang="en-US" dirty="0" err="1">
                <a:solidFill>
                  <a:schemeClr val="tx1">
                    <a:lumMod val="75000"/>
                    <a:lumOff val="25000"/>
                  </a:schemeClr>
                </a:solidFill>
                <a:effectLst/>
              </a:rPr>
              <a:t>una</a:t>
            </a:r>
            <a:r>
              <a:rPr lang="en-US" dirty="0">
                <a:solidFill>
                  <a:schemeClr val="tx1">
                    <a:lumMod val="75000"/>
                    <a:lumOff val="25000"/>
                  </a:schemeClr>
                </a:solidFill>
                <a:effectLst/>
              </a:rPr>
              <a:t> </a:t>
            </a:r>
            <a:r>
              <a:rPr lang="en-US" dirty="0" err="1">
                <a:solidFill>
                  <a:schemeClr val="tx1">
                    <a:lumMod val="75000"/>
                    <a:lumOff val="25000"/>
                  </a:schemeClr>
                </a:solidFill>
                <a:effectLst/>
              </a:rPr>
              <a:t>coordinatrice</a:t>
            </a:r>
            <a:r>
              <a:rPr lang="en-US" dirty="0">
                <a:solidFill>
                  <a:schemeClr val="tx1">
                    <a:lumMod val="75000"/>
                    <a:lumOff val="25000"/>
                  </a:schemeClr>
                </a:solidFill>
                <a:effectLst/>
              </a:rPr>
              <a:t>. </a:t>
            </a:r>
          </a:p>
        </p:txBody>
      </p:sp>
      <p:sp>
        <p:nvSpPr>
          <p:cNvPr id="116" name="Freeform 11">
            <a:extLst>
              <a:ext uri="{FF2B5EF4-FFF2-40B4-BE49-F238E27FC236}">
                <a16:creationId xmlns:a16="http://schemas.microsoft.com/office/drawing/2014/main" id="{DA1A4CE7-6399-4B37-ACE2-CFC4B4077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descr="Immagine che contiene persona, interni&#10;&#10;Descrizione generata automaticamente">
            <a:extLst>
              <a:ext uri="{FF2B5EF4-FFF2-40B4-BE49-F238E27FC236}">
                <a16:creationId xmlns:a16="http://schemas.microsoft.com/office/drawing/2014/main" id="{398813BB-997F-45A8-A4C3-662D3AAC0A8F}"/>
              </a:ext>
            </a:extLst>
          </p:cNvPr>
          <p:cNvPicPr>
            <a:picLocks noChangeAspect="1"/>
          </p:cNvPicPr>
          <p:nvPr/>
        </p:nvPicPr>
        <p:blipFill>
          <a:blip r:embed="rId2" cstate="print"/>
          <a:stretch>
            <a:fillRect/>
          </a:stretch>
        </p:blipFill>
        <p:spPr>
          <a:xfrm>
            <a:off x="4619543" y="0"/>
            <a:ext cx="7572457" cy="6857999"/>
          </a:xfrm>
          <a:prstGeom prst="rect">
            <a:avLst/>
          </a:prstGeom>
        </p:spPr>
      </p:pic>
    </p:spTree>
    <p:extLst>
      <p:ext uri="{BB962C8B-B14F-4D97-AF65-F5344CB8AC3E}">
        <p14:creationId xmlns:p14="http://schemas.microsoft.com/office/powerpoint/2010/main" val="306823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4"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5"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8"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 name="Group 2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5" name="Rectangle 34">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7"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5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57" name="Group 56">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8"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59"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60"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61"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62"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63"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64"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65"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66"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67"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68"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69"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CasellaDiTesto 1">
            <a:extLst>
              <a:ext uri="{FF2B5EF4-FFF2-40B4-BE49-F238E27FC236}">
                <a16:creationId xmlns:a16="http://schemas.microsoft.com/office/drawing/2014/main" id="{F6ECE76D-4029-4F91-A9C0-A68DA732C2DB}"/>
              </a:ext>
            </a:extLst>
          </p:cNvPr>
          <p:cNvSpPr txBox="1"/>
          <p:nvPr/>
        </p:nvSpPr>
        <p:spPr>
          <a:xfrm>
            <a:off x="3373062" y="2133600"/>
            <a:ext cx="8131550"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dirty="0">
                <a:solidFill>
                  <a:schemeClr val="tx1">
                    <a:lumMod val="75000"/>
                    <a:lumOff val="25000"/>
                  </a:schemeClr>
                </a:solidFill>
                <a:effectLst/>
              </a:rPr>
              <a:t>Il </a:t>
            </a:r>
            <a:r>
              <a:rPr lang="en-US" dirty="0" err="1">
                <a:solidFill>
                  <a:schemeClr val="tx1">
                    <a:lumMod val="75000"/>
                    <a:lumOff val="25000"/>
                  </a:schemeClr>
                </a:solidFill>
                <a:effectLst/>
              </a:rPr>
              <a:t>nido</a:t>
            </a:r>
            <a:r>
              <a:rPr lang="en-US" dirty="0">
                <a:solidFill>
                  <a:schemeClr val="tx1">
                    <a:lumMod val="75000"/>
                    <a:lumOff val="25000"/>
                  </a:schemeClr>
                </a:solidFill>
                <a:effectLst/>
              </a:rPr>
              <a:t> </a:t>
            </a:r>
            <a:r>
              <a:rPr lang="en-US" dirty="0" err="1">
                <a:solidFill>
                  <a:schemeClr val="tx1">
                    <a:lumMod val="75000"/>
                    <a:lumOff val="25000"/>
                  </a:schemeClr>
                </a:solidFill>
                <a:effectLst/>
              </a:rPr>
              <a:t>sarà</a:t>
            </a:r>
            <a:r>
              <a:rPr lang="en-US" dirty="0">
                <a:solidFill>
                  <a:schemeClr val="tx1">
                    <a:lumMod val="75000"/>
                    <a:lumOff val="25000"/>
                  </a:schemeClr>
                </a:solidFill>
                <a:effectLst/>
              </a:rPr>
              <a:t> </a:t>
            </a:r>
            <a:r>
              <a:rPr lang="en-US" dirty="0" err="1">
                <a:solidFill>
                  <a:schemeClr val="tx1">
                    <a:lumMod val="75000"/>
                    <a:lumOff val="25000"/>
                  </a:schemeClr>
                </a:solidFill>
                <a:effectLst/>
              </a:rPr>
              <a:t>aperto</a:t>
            </a:r>
            <a:r>
              <a:rPr lang="en-US" dirty="0">
                <a:solidFill>
                  <a:schemeClr val="tx1">
                    <a:lumMod val="75000"/>
                    <a:lumOff val="25000"/>
                  </a:schemeClr>
                </a:solidFill>
                <a:effectLst/>
              </a:rPr>
              <a:t> dal </a:t>
            </a:r>
            <a:r>
              <a:rPr lang="en-US" dirty="0" err="1">
                <a:solidFill>
                  <a:schemeClr val="tx1">
                    <a:lumMod val="75000"/>
                    <a:lumOff val="25000"/>
                  </a:schemeClr>
                </a:solidFill>
                <a:effectLst/>
              </a:rPr>
              <a:t>lunedì</a:t>
            </a:r>
            <a:r>
              <a:rPr lang="en-US" dirty="0">
                <a:solidFill>
                  <a:schemeClr val="tx1">
                    <a:lumMod val="75000"/>
                    <a:lumOff val="25000"/>
                  </a:schemeClr>
                </a:solidFill>
                <a:effectLst/>
              </a:rPr>
              <a:t> al </a:t>
            </a:r>
            <a:r>
              <a:rPr lang="en-US" dirty="0" err="1">
                <a:solidFill>
                  <a:schemeClr val="tx1">
                    <a:lumMod val="75000"/>
                    <a:lumOff val="25000"/>
                  </a:schemeClr>
                </a:solidFill>
                <a:effectLst/>
              </a:rPr>
              <a:t>venerdì</a:t>
            </a:r>
            <a:r>
              <a:rPr lang="en-US" dirty="0">
                <a:solidFill>
                  <a:schemeClr val="tx1">
                    <a:lumMod val="75000"/>
                    <a:lumOff val="25000"/>
                  </a:schemeClr>
                </a:solidFill>
                <a:effectLst/>
              </a:rPr>
              <a:t> </a:t>
            </a:r>
            <a:r>
              <a:rPr lang="en-US" dirty="0" err="1">
                <a:solidFill>
                  <a:schemeClr val="tx1">
                    <a:lumMod val="75000"/>
                    <a:lumOff val="25000"/>
                  </a:schemeClr>
                </a:solidFill>
                <a:effectLst/>
              </a:rPr>
              <a:t>dalle</a:t>
            </a:r>
            <a:r>
              <a:rPr lang="en-US" dirty="0">
                <a:solidFill>
                  <a:schemeClr val="tx1">
                    <a:lumMod val="75000"/>
                    <a:lumOff val="25000"/>
                  </a:schemeClr>
                </a:solidFill>
                <a:effectLst/>
              </a:rPr>
              <a:t> 7,30 alle 14 (o dale 8 alle 14.30 a </a:t>
            </a:r>
            <a:r>
              <a:rPr lang="en-US" dirty="0" err="1">
                <a:solidFill>
                  <a:schemeClr val="tx1">
                    <a:lumMod val="75000"/>
                    <a:lumOff val="25000"/>
                  </a:schemeClr>
                </a:solidFill>
                <a:effectLst/>
              </a:rPr>
              <a:t>seconda</a:t>
            </a:r>
            <a:r>
              <a:rPr lang="en-US" dirty="0">
                <a:solidFill>
                  <a:schemeClr val="tx1">
                    <a:lumMod val="75000"/>
                    <a:lumOff val="25000"/>
                  </a:schemeClr>
                </a:solidFill>
                <a:effectLst/>
              </a:rPr>
              <a:t> </a:t>
            </a:r>
            <a:r>
              <a:rPr lang="en-US" dirty="0" err="1">
                <a:solidFill>
                  <a:schemeClr val="tx1">
                    <a:lumMod val="75000"/>
                    <a:lumOff val="25000"/>
                  </a:schemeClr>
                </a:solidFill>
                <a:effectLst/>
              </a:rPr>
              <a:t>delle</a:t>
            </a:r>
            <a:r>
              <a:rPr lang="en-US" dirty="0">
                <a:solidFill>
                  <a:schemeClr val="tx1">
                    <a:lumMod val="75000"/>
                    <a:lumOff val="25000"/>
                  </a:schemeClr>
                </a:solidFill>
                <a:effectLst/>
              </a:rPr>
              <a:t> </a:t>
            </a:r>
            <a:r>
              <a:rPr lang="en-US" dirty="0" err="1">
                <a:solidFill>
                  <a:schemeClr val="tx1">
                    <a:lumMod val="75000"/>
                    <a:lumOff val="25000"/>
                  </a:schemeClr>
                </a:solidFill>
                <a:effectLst/>
              </a:rPr>
              <a:t>esigenze</a:t>
            </a:r>
            <a:r>
              <a:rPr lang="en-US" dirty="0">
                <a:solidFill>
                  <a:schemeClr val="tx1">
                    <a:lumMod val="75000"/>
                    <a:lumOff val="25000"/>
                  </a:schemeClr>
                </a:solidFill>
                <a:effectLst/>
              </a:rPr>
              <a:t> </a:t>
            </a:r>
            <a:r>
              <a:rPr lang="en-US" dirty="0" err="1">
                <a:solidFill>
                  <a:schemeClr val="tx1">
                    <a:lumMod val="75000"/>
                    <a:lumOff val="25000"/>
                  </a:schemeClr>
                </a:solidFill>
                <a:effectLst/>
              </a:rPr>
              <a:t>delle</a:t>
            </a:r>
            <a:r>
              <a:rPr lang="en-US" dirty="0">
                <a:solidFill>
                  <a:schemeClr val="tx1">
                    <a:lumMod val="75000"/>
                    <a:lumOff val="25000"/>
                  </a:schemeClr>
                </a:solidFill>
                <a:effectLst/>
              </a:rPr>
              <a:t> </a:t>
            </a:r>
            <a:r>
              <a:rPr lang="en-US" dirty="0" err="1">
                <a:solidFill>
                  <a:schemeClr val="tx1">
                    <a:lumMod val="75000"/>
                    <a:lumOff val="25000"/>
                  </a:schemeClr>
                </a:solidFill>
                <a:effectLst/>
              </a:rPr>
              <a:t>famiglie</a:t>
            </a:r>
            <a:r>
              <a:rPr lang="en-US">
                <a:solidFill>
                  <a:schemeClr val="tx1">
                    <a:lumMod val="75000"/>
                    <a:lumOff val="25000"/>
                  </a:schemeClr>
                </a:solidFill>
                <a:effectLst/>
              </a:rPr>
              <a:t>) e </a:t>
            </a:r>
            <a:r>
              <a:rPr lang="en-US" dirty="0">
                <a:solidFill>
                  <a:schemeClr val="tx1">
                    <a:lumMod val="75000"/>
                    <a:lumOff val="25000"/>
                  </a:schemeClr>
                </a:solidFill>
                <a:effectLst/>
              </a:rPr>
              <a:t>il </a:t>
            </a:r>
            <a:r>
              <a:rPr lang="en-US" dirty="0" err="1">
                <a:solidFill>
                  <a:schemeClr val="tx1">
                    <a:lumMod val="75000"/>
                    <a:lumOff val="25000"/>
                  </a:schemeClr>
                </a:solidFill>
                <a:effectLst/>
              </a:rPr>
              <a:t>sabato</a:t>
            </a:r>
            <a:r>
              <a:rPr lang="en-US" dirty="0">
                <a:solidFill>
                  <a:schemeClr val="tx1">
                    <a:lumMod val="75000"/>
                    <a:lumOff val="25000"/>
                  </a:schemeClr>
                </a:solidFill>
                <a:effectLst/>
              </a:rPr>
              <a:t> </a:t>
            </a:r>
            <a:r>
              <a:rPr lang="en-US" dirty="0" err="1">
                <a:solidFill>
                  <a:schemeClr val="tx1">
                    <a:lumMod val="75000"/>
                    <a:lumOff val="25000"/>
                  </a:schemeClr>
                </a:solidFill>
                <a:effectLst/>
              </a:rPr>
              <a:t>dalle</a:t>
            </a:r>
            <a:r>
              <a:rPr lang="en-US" dirty="0">
                <a:solidFill>
                  <a:schemeClr val="tx1">
                    <a:lumMod val="75000"/>
                    <a:lumOff val="25000"/>
                  </a:schemeClr>
                </a:solidFill>
                <a:effectLst/>
              </a:rPr>
              <a:t> 8 alle 13.</a:t>
            </a:r>
          </a:p>
          <a:p>
            <a:pPr>
              <a:spcBef>
                <a:spcPts val="1000"/>
              </a:spcBef>
              <a:buClr>
                <a:schemeClr val="accent1"/>
              </a:buClr>
              <a:buFont typeface="Wingdings 3" charset="2"/>
              <a:buChar char=""/>
            </a:pPr>
            <a:r>
              <a:rPr lang="en-US" dirty="0">
                <a:solidFill>
                  <a:schemeClr val="tx1">
                    <a:lumMod val="75000"/>
                    <a:lumOff val="25000"/>
                  </a:schemeClr>
                </a:solidFill>
                <a:effectLst/>
              </a:rPr>
              <a:t> Per il </a:t>
            </a:r>
            <a:r>
              <a:rPr lang="en-US" dirty="0" err="1">
                <a:solidFill>
                  <a:schemeClr val="tx1">
                    <a:lumMod val="75000"/>
                    <a:lumOff val="25000"/>
                  </a:schemeClr>
                </a:solidFill>
                <a:effectLst/>
              </a:rPr>
              <a:t>periodo</a:t>
            </a:r>
            <a:r>
              <a:rPr lang="en-US" dirty="0">
                <a:solidFill>
                  <a:schemeClr val="tx1">
                    <a:lumMod val="75000"/>
                    <a:lumOff val="25000"/>
                  </a:schemeClr>
                </a:solidFill>
                <a:effectLst/>
              </a:rPr>
              <a:t> di </a:t>
            </a:r>
            <a:r>
              <a:rPr lang="en-US" dirty="0" err="1">
                <a:solidFill>
                  <a:schemeClr val="tx1">
                    <a:lumMod val="75000"/>
                    <a:lumOff val="25000"/>
                  </a:schemeClr>
                </a:solidFill>
                <a:effectLst/>
              </a:rPr>
              <a:t>inserimento</a:t>
            </a:r>
            <a:r>
              <a:rPr lang="en-US" dirty="0">
                <a:solidFill>
                  <a:schemeClr val="tx1">
                    <a:lumMod val="75000"/>
                    <a:lumOff val="25000"/>
                  </a:schemeClr>
                </a:solidFill>
                <a:effectLst/>
              </a:rPr>
              <a:t> </a:t>
            </a:r>
            <a:r>
              <a:rPr lang="en-US" dirty="0" err="1">
                <a:solidFill>
                  <a:schemeClr val="tx1">
                    <a:lumMod val="75000"/>
                    <a:lumOff val="25000"/>
                  </a:schemeClr>
                </a:solidFill>
              </a:rPr>
              <a:t>l’</a:t>
            </a:r>
            <a:r>
              <a:rPr lang="en-US" dirty="0" err="1">
                <a:solidFill>
                  <a:schemeClr val="tx1">
                    <a:lumMod val="75000"/>
                    <a:lumOff val="25000"/>
                  </a:schemeClr>
                </a:solidFill>
                <a:effectLst/>
              </a:rPr>
              <a:t>orario</a:t>
            </a:r>
            <a:r>
              <a:rPr lang="en-US" dirty="0">
                <a:solidFill>
                  <a:schemeClr val="tx1">
                    <a:lumMod val="75000"/>
                    <a:lumOff val="25000"/>
                  </a:schemeClr>
                </a:solidFill>
                <a:effectLst/>
              </a:rPr>
              <a:t> è </a:t>
            </a:r>
            <a:r>
              <a:rPr lang="en-US" dirty="0" err="1">
                <a:solidFill>
                  <a:schemeClr val="tx1">
                    <a:lumMod val="75000"/>
                    <a:lumOff val="25000"/>
                  </a:schemeClr>
                </a:solidFill>
                <a:effectLst/>
              </a:rPr>
              <a:t>provvisorio</a:t>
            </a:r>
            <a:r>
              <a:rPr lang="en-US" dirty="0">
                <a:solidFill>
                  <a:schemeClr val="tx1">
                    <a:lumMod val="75000"/>
                    <a:lumOff val="25000"/>
                  </a:schemeClr>
                </a:solidFill>
                <a:effectLst/>
              </a:rPr>
              <a:t>, </a:t>
            </a:r>
            <a:r>
              <a:rPr lang="en-US" dirty="0" err="1">
                <a:solidFill>
                  <a:schemeClr val="tx1">
                    <a:lumMod val="75000"/>
                    <a:lumOff val="25000"/>
                  </a:schemeClr>
                </a:solidFill>
                <a:effectLst/>
              </a:rPr>
              <a:t>modificabile</a:t>
            </a:r>
            <a:r>
              <a:rPr lang="en-US" dirty="0">
                <a:solidFill>
                  <a:schemeClr val="tx1">
                    <a:lumMod val="75000"/>
                    <a:lumOff val="25000"/>
                  </a:schemeClr>
                </a:solidFill>
                <a:effectLst/>
              </a:rPr>
              <a:t> da </a:t>
            </a:r>
            <a:r>
              <a:rPr lang="en-US" dirty="0" err="1">
                <a:solidFill>
                  <a:schemeClr val="tx1">
                    <a:lumMod val="75000"/>
                    <a:lumOff val="25000"/>
                  </a:schemeClr>
                </a:solidFill>
                <a:effectLst/>
              </a:rPr>
              <a:t>sezione</a:t>
            </a:r>
            <a:r>
              <a:rPr lang="en-US" dirty="0">
                <a:solidFill>
                  <a:schemeClr val="tx1">
                    <a:lumMod val="75000"/>
                    <a:lumOff val="25000"/>
                  </a:schemeClr>
                </a:solidFill>
                <a:effectLst/>
              </a:rPr>
              <a:t> a </a:t>
            </a:r>
            <a:r>
              <a:rPr lang="en-US" dirty="0" err="1">
                <a:solidFill>
                  <a:schemeClr val="tx1">
                    <a:lumMod val="75000"/>
                    <a:lumOff val="25000"/>
                  </a:schemeClr>
                </a:solidFill>
                <a:effectLst/>
              </a:rPr>
              <a:t>sezione</a:t>
            </a:r>
            <a:r>
              <a:rPr lang="en-US" dirty="0">
                <a:solidFill>
                  <a:schemeClr val="tx1">
                    <a:lumMod val="75000"/>
                    <a:lumOff val="25000"/>
                  </a:schemeClr>
                </a:solidFill>
                <a:effectLst/>
              </a:rPr>
              <a:t> a </a:t>
            </a:r>
            <a:r>
              <a:rPr lang="en-US" dirty="0" err="1">
                <a:solidFill>
                  <a:schemeClr val="tx1">
                    <a:lumMod val="75000"/>
                    <a:lumOff val="25000"/>
                  </a:schemeClr>
                </a:solidFill>
                <a:effectLst/>
              </a:rPr>
              <a:t>seconda</a:t>
            </a:r>
            <a:r>
              <a:rPr lang="en-US" dirty="0">
                <a:solidFill>
                  <a:schemeClr val="tx1">
                    <a:lumMod val="75000"/>
                    <a:lumOff val="25000"/>
                  </a:schemeClr>
                </a:solidFill>
                <a:effectLst/>
              </a:rPr>
              <a:t> del </a:t>
            </a:r>
            <a:r>
              <a:rPr lang="en-US" dirty="0" err="1">
                <a:solidFill>
                  <a:schemeClr val="tx1">
                    <a:lumMod val="75000"/>
                    <a:lumOff val="25000"/>
                  </a:schemeClr>
                </a:solidFill>
                <a:effectLst/>
              </a:rPr>
              <a:t>numero</a:t>
            </a:r>
            <a:r>
              <a:rPr lang="en-US" dirty="0">
                <a:solidFill>
                  <a:schemeClr val="tx1">
                    <a:lumMod val="75000"/>
                    <a:lumOff val="25000"/>
                  </a:schemeClr>
                </a:solidFill>
                <a:effectLst/>
              </a:rPr>
              <a:t> di bambini da </a:t>
            </a:r>
            <a:r>
              <a:rPr lang="en-US" dirty="0" err="1">
                <a:solidFill>
                  <a:schemeClr val="tx1">
                    <a:lumMod val="75000"/>
                    <a:lumOff val="25000"/>
                  </a:schemeClr>
                </a:solidFill>
                <a:effectLst/>
              </a:rPr>
              <a:t>inserire</a:t>
            </a:r>
            <a:r>
              <a:rPr lang="en-US" dirty="0">
                <a:solidFill>
                  <a:schemeClr val="tx1">
                    <a:lumMod val="75000"/>
                    <a:lumOff val="25000"/>
                  </a:schemeClr>
                </a:solidFill>
                <a:effectLst/>
              </a:rPr>
              <a:t> e </a:t>
            </a:r>
            <a:r>
              <a:rPr lang="en-US" dirty="0" err="1">
                <a:solidFill>
                  <a:schemeClr val="tx1">
                    <a:lumMod val="75000"/>
                    <a:lumOff val="25000"/>
                  </a:schemeClr>
                </a:solidFill>
                <a:effectLst/>
              </a:rPr>
              <a:t>dell’organizzazione</a:t>
            </a:r>
            <a:r>
              <a:rPr lang="en-US" dirty="0">
                <a:solidFill>
                  <a:schemeClr val="tx1">
                    <a:lumMod val="75000"/>
                    <a:lumOff val="25000"/>
                  </a:schemeClr>
                </a:solidFill>
                <a:effectLst/>
              </a:rPr>
              <a:t> </a:t>
            </a:r>
            <a:r>
              <a:rPr lang="en-US" dirty="0" err="1">
                <a:solidFill>
                  <a:schemeClr val="tx1">
                    <a:lumMod val="75000"/>
                    <a:lumOff val="25000"/>
                  </a:schemeClr>
                </a:solidFill>
                <a:effectLst/>
              </a:rPr>
              <a:t>degli</a:t>
            </a:r>
            <a:r>
              <a:rPr lang="en-US" dirty="0">
                <a:solidFill>
                  <a:schemeClr val="tx1">
                    <a:lumMod val="75000"/>
                    <a:lumOff val="25000"/>
                  </a:schemeClr>
                </a:solidFill>
                <a:effectLst/>
              </a:rPr>
              <a:t> </a:t>
            </a:r>
            <a:r>
              <a:rPr lang="en-US" dirty="0" err="1">
                <a:solidFill>
                  <a:schemeClr val="tx1">
                    <a:lumMod val="75000"/>
                    <a:lumOff val="25000"/>
                  </a:schemeClr>
                </a:solidFill>
                <a:effectLst/>
              </a:rPr>
              <a:t>inserimenti</a:t>
            </a:r>
            <a:r>
              <a:rPr lang="en-US" dirty="0">
                <a:solidFill>
                  <a:schemeClr val="tx1">
                    <a:lumMod val="75000"/>
                    <a:lumOff val="25000"/>
                  </a:schemeClr>
                </a:solidFill>
                <a:effectLst/>
              </a:rPr>
              <a:t> </a:t>
            </a:r>
            <a:r>
              <a:rPr lang="en-US" dirty="0" err="1">
                <a:solidFill>
                  <a:schemeClr val="tx1">
                    <a:lumMod val="75000"/>
                    <a:lumOff val="25000"/>
                  </a:schemeClr>
                </a:solidFill>
                <a:effectLst/>
              </a:rPr>
              <a:t>che</a:t>
            </a:r>
            <a:r>
              <a:rPr lang="en-US" dirty="0">
                <a:solidFill>
                  <a:schemeClr val="tx1">
                    <a:lumMod val="75000"/>
                    <a:lumOff val="25000"/>
                  </a:schemeClr>
                </a:solidFill>
                <a:effectLst/>
              </a:rPr>
              <a:t> </a:t>
            </a:r>
            <a:r>
              <a:rPr lang="en-US" dirty="0" err="1">
                <a:solidFill>
                  <a:schemeClr val="tx1">
                    <a:lumMod val="75000"/>
                    <a:lumOff val="25000"/>
                  </a:schemeClr>
                </a:solidFill>
                <a:effectLst/>
              </a:rPr>
              <a:t>si</a:t>
            </a:r>
            <a:r>
              <a:rPr lang="en-US" dirty="0">
                <a:solidFill>
                  <a:schemeClr val="tx1">
                    <a:lumMod val="75000"/>
                    <a:lumOff val="25000"/>
                  </a:schemeClr>
                </a:solidFill>
                <a:effectLst/>
              </a:rPr>
              <a:t> </a:t>
            </a:r>
            <a:r>
              <a:rPr lang="en-US" dirty="0" err="1">
                <a:solidFill>
                  <a:schemeClr val="tx1">
                    <a:lumMod val="75000"/>
                    <a:lumOff val="25000"/>
                  </a:schemeClr>
                </a:solidFill>
                <a:effectLst/>
              </a:rPr>
              <a:t>stabilisce</a:t>
            </a:r>
            <a:r>
              <a:rPr lang="en-US" dirty="0">
                <a:solidFill>
                  <a:schemeClr val="tx1">
                    <a:lumMod val="75000"/>
                    <a:lumOff val="25000"/>
                  </a:schemeClr>
                </a:solidFill>
                <a:effectLst/>
              </a:rPr>
              <a:t> </a:t>
            </a:r>
            <a:r>
              <a:rPr lang="en-US" dirty="0" err="1">
                <a:solidFill>
                  <a:schemeClr val="tx1">
                    <a:lumMod val="75000"/>
                    <a:lumOff val="25000"/>
                  </a:schemeClr>
                </a:solidFill>
                <a:effectLst/>
              </a:rPr>
              <a:t>nella</a:t>
            </a:r>
            <a:r>
              <a:rPr lang="en-US" dirty="0">
                <a:solidFill>
                  <a:schemeClr val="tx1">
                    <a:lumMod val="75000"/>
                    <a:lumOff val="25000"/>
                  </a:schemeClr>
                </a:solidFill>
                <a:effectLst/>
              </a:rPr>
              <a:t> prima </a:t>
            </a:r>
            <a:r>
              <a:rPr lang="en-US" dirty="0" err="1">
                <a:solidFill>
                  <a:schemeClr val="tx1">
                    <a:lumMod val="75000"/>
                    <a:lumOff val="25000"/>
                  </a:schemeClr>
                </a:solidFill>
                <a:effectLst/>
              </a:rPr>
              <a:t>riunione</a:t>
            </a:r>
            <a:r>
              <a:rPr lang="en-US" dirty="0">
                <a:solidFill>
                  <a:schemeClr val="tx1">
                    <a:lumMod val="75000"/>
                    <a:lumOff val="25000"/>
                  </a:schemeClr>
                </a:solidFill>
                <a:effectLst/>
              </a:rPr>
              <a:t> (prima </a:t>
            </a:r>
            <a:r>
              <a:rPr lang="en-US" dirty="0" err="1">
                <a:solidFill>
                  <a:schemeClr val="tx1">
                    <a:lumMod val="75000"/>
                    <a:lumOff val="25000"/>
                  </a:schemeClr>
                </a:solidFill>
                <a:effectLst/>
              </a:rPr>
              <a:t>dell’apertura</a:t>
            </a:r>
            <a:r>
              <a:rPr lang="en-US" dirty="0">
                <a:solidFill>
                  <a:schemeClr val="tx1">
                    <a:lumMod val="75000"/>
                    <a:lumOff val="25000"/>
                  </a:schemeClr>
                </a:solidFill>
                <a:effectLst/>
              </a:rPr>
              <a:t> del </a:t>
            </a:r>
            <a:r>
              <a:rPr lang="en-US" dirty="0" err="1">
                <a:solidFill>
                  <a:schemeClr val="tx1">
                    <a:lumMod val="75000"/>
                    <a:lumOff val="25000"/>
                  </a:schemeClr>
                </a:solidFill>
                <a:effectLst/>
              </a:rPr>
              <a:t>servizio</a:t>
            </a:r>
            <a:r>
              <a:rPr lang="en-US" dirty="0">
                <a:solidFill>
                  <a:schemeClr val="tx1">
                    <a:lumMod val="75000"/>
                    <a:lumOff val="25000"/>
                  </a:schemeClr>
                </a:solidFill>
                <a:effectLst/>
              </a:rPr>
              <a:t>). </a:t>
            </a:r>
          </a:p>
          <a:p>
            <a:pPr>
              <a:spcBef>
                <a:spcPts val="1000"/>
              </a:spcBef>
              <a:buClr>
                <a:schemeClr val="accent1"/>
              </a:buClr>
              <a:buFont typeface="Wingdings 3" charset="2"/>
              <a:buChar char=""/>
            </a:pPr>
            <a:r>
              <a:rPr lang="en-US" dirty="0">
                <a:solidFill>
                  <a:schemeClr val="tx1">
                    <a:lumMod val="75000"/>
                    <a:lumOff val="25000"/>
                  </a:schemeClr>
                </a:solidFill>
                <a:effectLst/>
              </a:rPr>
              <a:t>Il </a:t>
            </a:r>
            <a:r>
              <a:rPr lang="en-US" dirty="0" err="1">
                <a:solidFill>
                  <a:schemeClr val="tx1">
                    <a:lumMod val="75000"/>
                    <a:lumOff val="25000"/>
                  </a:schemeClr>
                </a:solidFill>
                <a:effectLst/>
              </a:rPr>
              <a:t>nido</a:t>
            </a:r>
            <a:r>
              <a:rPr lang="en-US" dirty="0">
                <a:solidFill>
                  <a:schemeClr val="tx1">
                    <a:lumMod val="75000"/>
                    <a:lumOff val="25000"/>
                  </a:schemeClr>
                </a:solidFill>
                <a:effectLst/>
              </a:rPr>
              <a:t> è </a:t>
            </a:r>
            <a:r>
              <a:rPr lang="en-US" dirty="0" err="1">
                <a:solidFill>
                  <a:schemeClr val="tx1">
                    <a:lumMod val="75000"/>
                    <a:lumOff val="25000"/>
                  </a:schemeClr>
                </a:solidFill>
                <a:effectLst/>
              </a:rPr>
              <a:t>aperto</a:t>
            </a:r>
            <a:r>
              <a:rPr lang="en-US" dirty="0">
                <a:solidFill>
                  <a:schemeClr val="tx1">
                    <a:lumMod val="75000"/>
                    <a:lumOff val="25000"/>
                  </a:schemeClr>
                </a:solidFill>
                <a:effectLst/>
              </a:rPr>
              <a:t> da </a:t>
            </a:r>
            <a:r>
              <a:rPr lang="en-US" dirty="0" err="1">
                <a:solidFill>
                  <a:schemeClr val="tx1">
                    <a:lumMod val="75000"/>
                    <a:lumOff val="25000"/>
                  </a:schemeClr>
                </a:solidFill>
                <a:effectLst/>
              </a:rPr>
              <a:t>settembre</a:t>
            </a:r>
            <a:r>
              <a:rPr lang="en-US" dirty="0">
                <a:solidFill>
                  <a:schemeClr val="tx1">
                    <a:lumMod val="75000"/>
                    <a:lumOff val="25000"/>
                  </a:schemeClr>
                </a:solidFill>
                <a:effectLst/>
              </a:rPr>
              <a:t> a </a:t>
            </a:r>
            <a:r>
              <a:rPr lang="en-US" dirty="0" err="1">
                <a:solidFill>
                  <a:schemeClr val="tx1">
                    <a:lumMod val="75000"/>
                    <a:lumOff val="25000"/>
                  </a:schemeClr>
                </a:solidFill>
                <a:effectLst/>
              </a:rPr>
              <a:t>luglio</a:t>
            </a:r>
            <a:r>
              <a:rPr lang="en-US" dirty="0">
                <a:solidFill>
                  <a:schemeClr val="tx1">
                    <a:lumMod val="75000"/>
                    <a:lumOff val="25000"/>
                  </a:schemeClr>
                </a:solidFill>
                <a:effectLst/>
              </a:rPr>
              <a:t>. I </a:t>
            </a:r>
            <a:r>
              <a:rPr lang="en-US" dirty="0" err="1">
                <a:solidFill>
                  <a:schemeClr val="tx1">
                    <a:lumMod val="75000"/>
                    <a:lumOff val="25000"/>
                  </a:schemeClr>
                </a:solidFill>
                <a:effectLst/>
              </a:rPr>
              <a:t>genitori</a:t>
            </a:r>
            <a:r>
              <a:rPr lang="en-US" dirty="0">
                <a:solidFill>
                  <a:schemeClr val="tx1">
                    <a:lumMod val="75000"/>
                    <a:lumOff val="25000"/>
                  </a:schemeClr>
                </a:solidFill>
                <a:effectLst/>
              </a:rPr>
              <a:t> </a:t>
            </a:r>
            <a:r>
              <a:rPr lang="en-US" dirty="0" err="1">
                <a:solidFill>
                  <a:schemeClr val="tx1">
                    <a:lumMod val="75000"/>
                    <a:lumOff val="25000"/>
                  </a:schemeClr>
                </a:solidFill>
                <a:effectLst/>
              </a:rPr>
              <a:t>possono</a:t>
            </a:r>
            <a:r>
              <a:rPr lang="en-US" dirty="0">
                <a:solidFill>
                  <a:schemeClr val="tx1">
                    <a:lumMod val="75000"/>
                    <a:lumOff val="25000"/>
                  </a:schemeClr>
                </a:solidFill>
                <a:effectLst/>
              </a:rPr>
              <a:t> </a:t>
            </a:r>
            <a:r>
              <a:rPr lang="en-US" dirty="0" err="1">
                <a:solidFill>
                  <a:schemeClr val="tx1">
                    <a:lumMod val="75000"/>
                    <a:lumOff val="25000"/>
                  </a:schemeClr>
                </a:solidFill>
                <a:effectLst/>
              </a:rPr>
              <a:t>scegliere</a:t>
            </a:r>
            <a:r>
              <a:rPr lang="en-US" dirty="0">
                <a:solidFill>
                  <a:schemeClr val="tx1">
                    <a:lumMod val="75000"/>
                    <a:lumOff val="25000"/>
                  </a:schemeClr>
                </a:solidFill>
                <a:effectLst/>
              </a:rPr>
              <a:t> </a:t>
            </a:r>
            <a:r>
              <a:rPr lang="en-US" dirty="0" err="1">
                <a:solidFill>
                  <a:schemeClr val="tx1">
                    <a:lumMod val="75000"/>
                    <a:lumOff val="25000"/>
                  </a:schemeClr>
                </a:solidFill>
                <a:effectLst/>
              </a:rPr>
              <a:t>tra</a:t>
            </a:r>
            <a:r>
              <a:rPr lang="en-US" dirty="0">
                <a:solidFill>
                  <a:schemeClr val="tx1">
                    <a:lumMod val="75000"/>
                    <a:lumOff val="25000"/>
                  </a:schemeClr>
                </a:solidFill>
                <a:effectLst/>
              </a:rPr>
              <a:t> due diverse </a:t>
            </a:r>
            <a:r>
              <a:rPr lang="en-US" dirty="0" err="1">
                <a:solidFill>
                  <a:schemeClr val="tx1">
                    <a:lumMod val="75000"/>
                    <a:lumOff val="25000"/>
                  </a:schemeClr>
                </a:solidFill>
                <a:effectLst/>
              </a:rPr>
              <a:t>modalità</a:t>
            </a:r>
            <a:r>
              <a:rPr lang="en-US" dirty="0">
                <a:solidFill>
                  <a:schemeClr val="tx1">
                    <a:lumMod val="75000"/>
                    <a:lumOff val="25000"/>
                  </a:schemeClr>
                </a:solidFill>
                <a:effectLst/>
              </a:rPr>
              <a:t> di </a:t>
            </a:r>
            <a:r>
              <a:rPr lang="en-US" dirty="0" err="1">
                <a:solidFill>
                  <a:schemeClr val="tx1">
                    <a:lumMod val="75000"/>
                    <a:lumOff val="25000"/>
                  </a:schemeClr>
                </a:solidFill>
                <a:effectLst/>
              </a:rPr>
              <a:t>frequenza</a:t>
            </a:r>
            <a:r>
              <a:rPr lang="en-US" dirty="0">
                <a:solidFill>
                  <a:schemeClr val="tx1">
                    <a:lumMod val="75000"/>
                    <a:lumOff val="25000"/>
                  </a:schemeClr>
                </a:solidFill>
                <a:effectLst/>
              </a:rPr>
              <a:t>: </a:t>
            </a:r>
            <a:r>
              <a:rPr lang="en-US" dirty="0" err="1">
                <a:solidFill>
                  <a:schemeClr val="tx1">
                    <a:lumMod val="75000"/>
                    <a:lumOff val="25000"/>
                  </a:schemeClr>
                </a:solidFill>
                <a:effectLst/>
              </a:rPr>
              <a:t>giornaliera</a:t>
            </a:r>
            <a:r>
              <a:rPr lang="en-US" dirty="0">
                <a:solidFill>
                  <a:schemeClr val="tx1">
                    <a:lumMod val="75000"/>
                    <a:lumOff val="25000"/>
                  </a:schemeClr>
                </a:solidFill>
                <a:effectLst/>
              </a:rPr>
              <a:t> o con </a:t>
            </a:r>
            <a:r>
              <a:rPr lang="en-US" dirty="0" err="1">
                <a:solidFill>
                  <a:schemeClr val="tx1">
                    <a:lumMod val="75000"/>
                    <a:lumOff val="25000"/>
                  </a:schemeClr>
                </a:solidFill>
                <a:effectLst/>
              </a:rPr>
              <a:t>ingressi</a:t>
            </a:r>
            <a:r>
              <a:rPr lang="en-US" dirty="0">
                <a:solidFill>
                  <a:schemeClr val="tx1">
                    <a:lumMod val="75000"/>
                    <a:lumOff val="25000"/>
                  </a:schemeClr>
                </a:solidFill>
                <a:effectLst/>
              </a:rPr>
              <a:t> di </a:t>
            </a:r>
            <a:r>
              <a:rPr lang="en-US" dirty="0" err="1">
                <a:solidFill>
                  <a:schemeClr val="tx1">
                    <a:lumMod val="75000"/>
                    <a:lumOff val="25000"/>
                  </a:schemeClr>
                </a:solidFill>
                <a:effectLst/>
              </a:rPr>
              <a:t>tre</a:t>
            </a:r>
            <a:r>
              <a:rPr lang="en-US" dirty="0">
                <a:solidFill>
                  <a:schemeClr val="tx1">
                    <a:lumMod val="75000"/>
                    <a:lumOff val="25000"/>
                  </a:schemeClr>
                </a:solidFill>
                <a:effectLst/>
              </a:rPr>
              <a:t> volte a </a:t>
            </a:r>
            <a:r>
              <a:rPr lang="en-US" dirty="0" err="1">
                <a:solidFill>
                  <a:schemeClr val="tx1">
                    <a:lumMod val="75000"/>
                    <a:lumOff val="25000"/>
                  </a:schemeClr>
                </a:solidFill>
                <a:effectLst/>
              </a:rPr>
              <a:t>settimana</a:t>
            </a:r>
            <a:r>
              <a:rPr lang="en-US" dirty="0">
                <a:solidFill>
                  <a:schemeClr val="tx1">
                    <a:lumMod val="75000"/>
                    <a:lumOff val="25000"/>
                  </a:schemeClr>
                </a:solidFill>
                <a:effectLst/>
              </a:rPr>
              <a:t>. </a:t>
            </a:r>
          </a:p>
        </p:txBody>
      </p:sp>
    </p:spTree>
    <p:extLst>
      <p:ext uri="{BB962C8B-B14F-4D97-AF65-F5344CB8AC3E}">
        <p14:creationId xmlns:p14="http://schemas.microsoft.com/office/powerpoint/2010/main" val="67727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7"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8"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9"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0"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1"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2"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3"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4"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5"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6"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7"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8"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0" name="Group 89">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1"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2"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3"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4"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5"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6"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7"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8"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9"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0"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1"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2"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4" name="Rectangle 103">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6"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CasellaDiTesto 1">
            <a:extLst>
              <a:ext uri="{FF2B5EF4-FFF2-40B4-BE49-F238E27FC236}">
                <a16:creationId xmlns:a16="http://schemas.microsoft.com/office/drawing/2014/main" id="{3A13D075-43CF-414C-BA23-4A7C175F406C}"/>
              </a:ext>
            </a:extLst>
          </p:cNvPr>
          <p:cNvSpPr txBox="1"/>
          <p:nvPr/>
        </p:nvSpPr>
        <p:spPr>
          <a:xfrm>
            <a:off x="1683956" y="2133600"/>
            <a:ext cx="4140772" cy="3777622"/>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r>
              <a:rPr lang="en-US" sz="1600">
                <a:effectLst/>
              </a:rPr>
              <a:t>Tutti gli spazi sono sicuri e personalizzati. </a:t>
            </a:r>
            <a:endParaRPr lang="en-US" sz="1600"/>
          </a:p>
          <a:p>
            <a:pPr>
              <a:spcBef>
                <a:spcPts val="1000"/>
              </a:spcBef>
              <a:buClr>
                <a:schemeClr val="accent1"/>
              </a:buClr>
              <a:buFont typeface="Wingdings 3" charset="2"/>
              <a:buChar char=""/>
            </a:pPr>
            <a:r>
              <a:rPr lang="en-US" sz="1600">
                <a:effectLst/>
              </a:rPr>
              <a:t> Si prediligono materiali naturali e destrutturati; pochi oggetti in plastica e giochi strutturati a favore di oggetti reali che suscitino  interrogativi e problemi, offrano maggiori possibilità sensoriali percettive e costruttive. </a:t>
            </a:r>
            <a:endParaRPr lang="en-US" sz="1600"/>
          </a:p>
          <a:p>
            <a:pPr>
              <a:spcBef>
                <a:spcPts val="1000"/>
              </a:spcBef>
              <a:buClr>
                <a:schemeClr val="accent1"/>
              </a:buClr>
              <a:buFont typeface="Wingdings 3" charset="2"/>
              <a:buChar char=""/>
            </a:pPr>
            <a:r>
              <a:rPr lang="en-US" sz="1600">
                <a:effectLst/>
              </a:rPr>
              <a:t>Gli spazi sono progettati per favorire attività di manipolazione, di movimento, per lo sviluppo del linguaggio e del pensiero simbolico.</a:t>
            </a:r>
          </a:p>
        </p:txBody>
      </p:sp>
      <p:pic>
        <p:nvPicPr>
          <p:cNvPr id="4" name="Immagine 3" descr="Immagine che contiene persona, famiglia&#10;&#10;Descrizione generata automaticamente">
            <a:extLst>
              <a:ext uri="{FF2B5EF4-FFF2-40B4-BE49-F238E27FC236}">
                <a16:creationId xmlns:a16="http://schemas.microsoft.com/office/drawing/2014/main" id="{CD304BAC-C914-4432-94E7-1C0F3B9C064A}"/>
              </a:ext>
            </a:extLst>
          </p:cNvPr>
          <p:cNvPicPr>
            <a:picLocks noChangeAspect="1"/>
          </p:cNvPicPr>
          <p:nvPr/>
        </p:nvPicPr>
        <p:blipFill>
          <a:blip r:embed="rId2" cstate="print"/>
          <a:stretch>
            <a:fillRect/>
          </a:stretch>
        </p:blipFill>
        <p:spPr>
          <a:xfrm>
            <a:off x="6091916" y="1889"/>
            <a:ext cx="6100084" cy="6854231"/>
          </a:xfrm>
          <a:prstGeom prst="rect">
            <a:avLst/>
          </a:prstGeom>
        </p:spPr>
      </p:pic>
    </p:spTree>
    <p:extLst>
      <p:ext uri="{BB962C8B-B14F-4D97-AF65-F5344CB8AC3E}">
        <p14:creationId xmlns:p14="http://schemas.microsoft.com/office/powerpoint/2010/main" val="2530830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387</TotalTime>
  <Words>1923</Words>
  <Application>Microsoft Office PowerPoint</Application>
  <PresentationFormat>Widescreen</PresentationFormat>
  <Paragraphs>76</Paragraphs>
  <Slides>23</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23</vt:i4>
      </vt:variant>
    </vt:vector>
  </HeadingPairs>
  <TitlesOfParts>
    <vt:vector size="30" baseType="lpstr">
      <vt:lpstr>Arial</vt:lpstr>
      <vt:lpstr>Calibri</vt:lpstr>
      <vt:lpstr>Century Gothic</vt:lpstr>
      <vt:lpstr>Lato</vt:lpstr>
      <vt:lpstr>Wingdings 3</vt:lpstr>
      <vt:lpstr>Filo</vt:lpstr>
      <vt:lpstr>1_Filo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Casa Dell'Arca</dc:creator>
  <cp:lastModifiedBy>Casa</cp:lastModifiedBy>
  <cp:revision>16</cp:revision>
  <dcterms:created xsi:type="dcterms:W3CDTF">2022-04-07T12:59:18Z</dcterms:created>
  <dcterms:modified xsi:type="dcterms:W3CDTF">2022-05-10T16:15:39Z</dcterms:modified>
</cp:coreProperties>
</file>